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5240000" cy="85725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6" d="100"/>
          <a:sy n="56" d="100"/>
        </p:scale>
        <p:origin x="512"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endParaRPr/>
          </a:p>
          <a:p>
            <a:endParaRPr/>
          </a:p>
          <a:p>
            <a:r>
              <a:t>[1] Alberta Education: Các hệ giáo dục</a:t>
            </a:r>
          </a:p>
          <a:p>
            <a:r>
              <a:t>https://www.alberta.ca/education-options</a:t>
            </a:r>
          </a:p>
          <a:p>
            <a:endParaRPr/>
          </a:p>
          <a:p>
            <a:r>
              <a:t>[2] CBE: Tra trường theo địa chỉ, lớp và chương trình</a:t>
            </a:r>
          </a:p>
          <a:p>
            <a:r>
              <a:t>https://www.cbe.ab.ca/find-a-school</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endParaRPr/>
          </a:p>
          <a:p>
            <a:endParaRPr/>
          </a:p>
          <a:p>
            <a:r>
              <a:t>[1] Alberta Education: Các hệ giáo dục</a:t>
            </a:r>
          </a:p>
          <a:p>
            <a:r>
              <a:t>https://www.alberta.ca/education-options</a:t>
            </a:r>
          </a:p>
          <a:p>
            <a:endParaRPr/>
          </a:p>
          <a:p>
            <a:r>
              <a:t>[3] CBE: Đăng ký học sinh mới</a:t>
            </a:r>
          </a:p>
          <a:p>
            <a:r>
              <a:t>https://www.cbe.ab.ca/new-students</a:t>
            </a:r>
          </a:p>
          <a:p>
            <a:endParaRPr/>
          </a:p>
          <a:p>
            <a:r>
              <a:t>[5] CCSD / All Saints: Điều kiện đăng ký</a:t>
            </a:r>
          </a:p>
          <a:p>
            <a:r>
              <a:t>https://sites.google.com/learn.cssd.ab.ca/allsaintshighschoolopenhouse/registration</a:t>
            </a:r>
          </a:p>
          <a:p>
            <a:endParaRPr/>
          </a:p>
          <a:p>
            <a:r>
              <a:t>[6] Alberta Education: Public charter schools</a:t>
            </a:r>
          </a:p>
          <a:p>
            <a:r>
              <a:t>https://www.alberta.ca/public-charter-schools</a:t>
            </a:r>
          </a:p>
          <a:p>
            <a:endParaRPr/>
          </a:p>
          <a:p>
            <a:r>
              <a:t>[9] Alberta Education: Trường tư thục</a:t>
            </a:r>
          </a:p>
          <a:p>
            <a:r>
              <a:t>https://www.alberta.ca/independent-schools</a:t>
            </a:r>
          </a:p>
          <a:p>
            <a:endParaRPr/>
          </a:p>
          <a:p>
            <a:r>
              <a:t>[14] FrancoSud: Điều kiện học hệ Pháp ngữ</a:t>
            </a:r>
          </a:p>
          <a:p>
            <a:r>
              <a:t>https://silverado.francosud.ca/parents/admissibilite-et-inscription/</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endParaRPr/>
          </a:p>
          <a:p>
            <a:endParaRPr/>
          </a:p>
          <a:p>
            <a:r>
              <a:t>[2] CBE: Tra trường theo địa chỉ, lớp và chương trình</a:t>
            </a:r>
          </a:p>
          <a:p>
            <a:r>
              <a:t>https://www.cbe.ab.ca/find-a-school</a:t>
            </a:r>
          </a:p>
          <a:p>
            <a:endParaRPr/>
          </a:p>
          <a:p>
            <a:r>
              <a:t>[3] CBE: Đăng ký học sinh mới</a:t>
            </a:r>
          </a:p>
          <a:p>
            <a:r>
              <a:t>https://www.cbe.ab.ca/new-students</a:t>
            </a:r>
          </a:p>
          <a:p>
            <a:endParaRPr/>
          </a:p>
          <a:p>
            <a:r>
              <a:t>[4] CBE: Gia đình mới đến Canada</a:t>
            </a:r>
          </a:p>
          <a:p>
            <a:r>
              <a:t>https://www.cbe.ab.ca/new-to-canada</a:t>
            </a:r>
          </a:p>
          <a:p>
            <a:endParaRPr/>
          </a:p>
          <a:p>
            <a:r>
              <a:t>[15] CBE: Chương trình phổ thông thông thường</a:t>
            </a:r>
          </a:p>
          <a:p>
            <a:r>
              <a:t>https://www.cbe.ab.ca/regular-program</a:t>
            </a:r>
          </a:p>
          <a:p>
            <a:endParaRPr/>
          </a:p>
          <a:p>
            <a:r>
              <a:t>[37] CBE: Các trường tiếp nhận overflow</a:t>
            </a:r>
          </a:p>
          <a:p>
            <a:r>
              <a:t>https://www.cbe.ab.ca/overflow-schools</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endParaRPr/>
          </a:p>
          <a:p>
            <a:endParaRPr/>
          </a:p>
          <a:p>
            <a:r>
              <a:t>[5] CCSD / All Saints: Điều kiện đăng ký</a:t>
            </a:r>
          </a:p>
          <a:p>
            <a:r>
              <a:t>https://sites.google.com/learn.cssd.ab.ca/allsaintshighschoolopenhouse/registration</a:t>
            </a:r>
          </a:p>
          <a:p>
            <a:endParaRPr/>
          </a:p>
          <a:p>
            <a:r>
              <a:t>[1] Alberta Education: Các hệ giáo dục</a:t>
            </a:r>
          </a:p>
          <a:p>
            <a:r>
              <a:t>https://www.alberta.ca/education-options</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endParaRPr/>
          </a:p>
          <a:p>
            <a:endParaRPr/>
          </a:p>
          <a:p>
            <a:r>
              <a:t>[6] Alberta Education: Public charter schools</a:t>
            </a:r>
          </a:p>
          <a:p>
            <a:r>
              <a:t>https://www.alberta.ca/public-charter-schools</a:t>
            </a:r>
          </a:p>
          <a:p>
            <a:endParaRPr/>
          </a:p>
          <a:p>
            <a:r>
              <a:t>[7] FFCA: Danh sách chờ và bốc thăm</a:t>
            </a:r>
          </a:p>
          <a:p>
            <a:r>
              <a:t>https://www.ffca-calgary.com/important_information/admission_information/waitlist___lottery</a:t>
            </a:r>
          </a:p>
          <a:p>
            <a:endParaRPr/>
          </a:p>
          <a:p>
            <a:r>
              <a:t>[8] FFCA: Hỏi đáp tuyển sinh và phân campus</a:t>
            </a:r>
          </a:p>
          <a:p>
            <a:r>
              <a:t>https://www.ffca-calgary.com/UserFiles/Servers/Server_12410327/File/Parents/Wait%20List%20for%20Prospective%20Students/Wait_List_FAQ.pdf</a:t>
            </a:r>
          </a:p>
          <a:p>
            <a:endParaRPr/>
          </a:p>
          <a:p>
            <a:r>
              <a:t>[9] Alberta Education: Trường tư thục</a:t>
            </a:r>
          </a:p>
          <a:p>
            <a:r>
              <a:t>https://www.alberta.ca/independent-schools</a:t>
            </a:r>
          </a:p>
          <a:p>
            <a:endParaRPr/>
          </a:p>
          <a:p>
            <a:r>
              <a:t>[10] Webber Academy: Quy trình tuyển sinh</a:t>
            </a:r>
          </a:p>
          <a:p>
            <a:r>
              <a:t>https://www.webberacademy.ca/admissions-process</a:t>
            </a:r>
          </a:p>
          <a:p>
            <a:endParaRPr/>
          </a:p>
          <a:p>
            <a:r>
              <a:t>[12] Rundle College: Tuyển sinh 2027–28</a:t>
            </a:r>
          </a:p>
          <a:p>
            <a:r>
              <a:t>https://rundle.ab.ca/college/college-admissions/</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Các ví dụ về mô hình charter, không phải danh sách đầy đủ hay bảng xếp hạng.</a:t>
            </a:r>
          </a:p>
          <a:p>
            <a:r>
              <a:t>Westmount: https://www.westmountcharter.com/admissions/</a:t>
            </a:r>
          </a:p>
          <a:p>
            <a:r>
              <a:t>Connect (tên cũ Calgary Science School): https://connectcharter.ca/wp-content/uploads/2022/09/Connect-Charter-School-Parent-Handbook-2019-20.pdf</a:t>
            </a:r>
          </a:p>
          <a:p>
            <a:r>
              <a:t>https://connectcharter.ca/</a:t>
            </a:r>
          </a:p>
          <a:p>
            <a:r>
              <a:t>Calgary Girls: https://www.calgarygirlsschool.com/about</a:t>
            </a:r>
          </a:p>
          <a:p>
            <a:r>
              <a:t>Calgary Arts Academy: https://www.caaschool.com/</a:t>
            </a:r>
          </a:p>
          <a:p>
            <a:r>
              <a:t>FFCA: https://shs.ffca-calgary.com/about_us/our_campus</a:t>
            </a:r>
          </a:p>
          <a:p>
            <a:r>
              <a:t>Kiểm tra bổ sung 20/09/2026.</a:t>
            </a: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endParaRPr/>
          </a:p>
          <a:p>
            <a:endParaRPr/>
          </a:p>
          <a:p>
            <a:r>
              <a:t>[13] CBE: Chương trình tiếng Pháp</a:t>
            </a:r>
          </a:p>
          <a:p>
            <a:r>
              <a:t>https://www.cbe.ab.ca/french</a:t>
            </a:r>
          </a:p>
          <a:p>
            <a:endParaRPr/>
          </a:p>
          <a:p>
            <a:r>
              <a:t>[14] FrancoSud: Điều kiện học hệ Pháp ngữ</a:t>
            </a:r>
          </a:p>
          <a:p>
            <a:r>
              <a:t>https://silverado.francosud.ca/parents/admissibilite-et-inscription/</a:t>
            </a:r>
          </a:p>
          <a:p>
            <a:endParaRPr/>
          </a:p>
          <a:p>
            <a:r>
              <a:t>[27] Branton: Late French Immersion</a:t>
            </a:r>
          </a:p>
          <a:p>
            <a:r>
              <a:t>https://branton.cbe.ab.ca/french</a:t>
            </a:r>
          </a:p>
          <a:p>
            <a:endParaRPr/>
          </a:p>
          <a:p>
            <a:r>
              <a:t>[47] Westmount: Điều kiện học sinh gifted</a:t>
            </a:r>
          </a:p>
          <a:p>
            <a:r>
              <a:t>https://www.westmountcharter.com/admissions/</a:t>
            </a:r>
          </a:p>
          <a:p>
            <a:endParaRPr/>
          </a:p>
          <a:p>
            <a:r>
              <a:t>[48] CBE: Giáo dục gifted</a:t>
            </a:r>
          </a:p>
          <a:p>
            <a:r>
              <a:t>https://www.cbe.ab.ca/gifted</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endParaRPr/>
          </a:p>
          <a:p>
            <a:endParaRPr/>
          </a:p>
          <a:p>
            <a:r>
              <a:t>[15] CBE: Chương trình phổ thông thông thường</a:t>
            </a:r>
          </a:p>
          <a:p>
            <a:r>
              <a:t>https://www.cbe.ab.ca/regular-program</a:t>
            </a:r>
          </a:p>
          <a:p>
            <a:endParaRPr/>
          </a:p>
          <a:p>
            <a:r>
              <a:t>[16] CBE: Chương trình IB</a:t>
            </a:r>
          </a:p>
          <a:p>
            <a:r>
              <a:t>https://www.cbe.ab.ca/international-baccalaureate-programme</a:t>
            </a:r>
          </a:p>
          <a:p>
            <a:endParaRPr/>
          </a:p>
          <a:p>
            <a:r>
              <a:t>[18] IBO: Hướng dẫn IB Diploma cho phụ huynh</a:t>
            </a:r>
          </a:p>
          <a:p>
            <a:r>
              <a:t>https://ibo.org/diploma-guide/</a:t>
            </a:r>
          </a:p>
          <a:p>
            <a:endParaRPr/>
          </a:p>
          <a:p>
            <a:r>
              <a:t>[20] CBE: Advanced Placement</a:t>
            </a:r>
          </a:p>
          <a:p>
            <a:r>
              <a:t>https://www.cbe.ab.ca/advanced-placement</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endParaRPr/>
          </a:p>
          <a:p>
            <a:endParaRPr/>
          </a:p>
          <a:p>
            <a:r>
              <a:t>[18] IBO: Hướng dẫn IB Diploma cho phụ huynh</a:t>
            </a:r>
          </a:p>
          <a:p>
            <a:r>
              <a:t>https://ibo.org/diploma-guide/</a:t>
            </a:r>
          </a:p>
          <a:p>
            <a:endParaRPr/>
          </a:p>
          <a:p>
            <a:r>
              <a:t>[19] IBO: Các phần bắt buộc của IB Diploma</a:t>
            </a:r>
          </a:p>
          <a:p>
            <a:r>
              <a:t>https://ibo.org/programmes/diploma-programme/curriculum/dp-core/</a:t>
            </a:r>
          </a:p>
          <a:p>
            <a:endParaRPr/>
          </a:p>
          <a:p>
            <a:r>
              <a:t>[22] UCalgary: Chương trình quốc tế và tín chỉ IB</a:t>
            </a:r>
          </a:p>
          <a:p>
            <a:r>
              <a:t>https://www.ucalgary.ca/live-uc-ucalgary-site/sites/default/files/teams/15/curriculum-international.pdf</a:t>
            </a:r>
          </a:p>
          <a:p>
            <a:endParaRPr/>
          </a:p>
          <a:p>
            <a:r>
              <a:t>[16] CBE: Chương trình IB</a:t>
            </a:r>
          </a:p>
          <a:p>
            <a:r>
              <a:t>https://www.cbe.ab.ca/international-baccalaureate-programme</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r>
              <a:t>Trang IB transfer cấp CBE công bố 09/02–15/03/2026 cho niên học 2026–27. Một số trang trường còn ghi ngày mở 01/02. Tài liệu ưu tiên lịch cấp CBE có niên học cụ thể. Không áp dụng lịch này tự động cho 2027–28.</a:t>
            </a:r>
          </a:p>
          <a:p>
            <a:endParaRPr/>
          </a:p>
          <a:p>
            <a:r>
              <a:t>[16] CBE: Chương trình IB</a:t>
            </a:r>
          </a:p>
          <a:p>
            <a:r>
              <a:t>https://www.cbe.ab.ca/international-baccalaureate-programme</a:t>
            </a:r>
          </a:p>
          <a:p>
            <a:endParaRPr/>
          </a:p>
          <a:p>
            <a:r>
              <a:t>[17] CBE: Chuyển trường để học IB, niên học 2026–27</a:t>
            </a:r>
          </a:p>
          <a:p>
            <a:r>
              <a:t>https://www.cbe.ab.ca/international-baccalaureate-transfers</a:t>
            </a:r>
          </a:p>
          <a:p>
            <a:endParaRPr/>
          </a:p>
          <a:p>
            <a:r>
              <a:t>[32] Churchill: Đăng ký và lộ trình IB</a:t>
            </a:r>
          </a:p>
          <a:p>
            <a:r>
              <a:t>https://swc.cbe.ab.ca/international-baccalaureate</a:t>
            </a:r>
          </a:p>
          <a:p>
            <a:endParaRPr/>
          </a:p>
          <a:p>
            <a:r>
              <a:t>[35] Western Canada: IB và hồ sơ đăng ký</a:t>
            </a:r>
          </a:p>
          <a:p>
            <a:r>
              <a:t>https://westerncanada.cbe.ab.ca/international-baccalaureate</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endParaRPr/>
          </a:p>
          <a:p>
            <a:endParaRPr/>
          </a:p>
          <a:p>
            <a:r>
              <a:t>[20] CBE: Advanced Placement</a:t>
            </a:r>
          </a:p>
          <a:p>
            <a:r>
              <a:t>https://www.cbe.ab.ca/advanced-placement</a:t>
            </a:r>
          </a:p>
          <a:p>
            <a:endParaRPr/>
          </a:p>
          <a:p>
            <a:r>
              <a:t>[21] UCalgary: Công nhận môn AP</a:t>
            </a:r>
          </a:p>
          <a:p>
            <a:r>
              <a:t>https://calendar.ucalgary.ca/pages/dcd1d6aa0fd340dc8b03a1bbfc580fa7</a:t>
            </a:r>
          </a:p>
          <a:p>
            <a:endParaRPr/>
          </a:p>
          <a:p>
            <a:r>
              <a:t>[38] Dr. E. P. Scarlett: Lộ trình AP theo môn</a:t>
            </a:r>
          </a:p>
          <a:p>
            <a:r>
              <a:t>https://eps.cbe.ab.ca/advanced-placement</a:t>
            </a:r>
          </a:p>
          <a:p>
            <a:endParaRPr/>
          </a:p>
          <a:p>
            <a:r>
              <a:t>[39] Dr. E. P. Scarlett: Yêu cầu Math 10C AP</a:t>
            </a:r>
          </a:p>
          <a:p>
            <a:r>
              <a:t>https://eps.cbe.ab.ca/math-10.aspx</a:t>
            </a:r>
          </a:p>
          <a:p>
            <a:endParaRPr/>
          </a:p>
          <a:p>
            <a:r>
              <a:t>[40] Ernest Manning: Lộ trình AP</a:t>
            </a:r>
          </a:p>
          <a:p>
            <a:r>
              <a:t>https://emhs.cbe.ab.ca/advanced-placement</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r>
              <a:t>Danh sách THCS là lựa chọn biên tập theo chương trình và tính hữu ích khi tìm nhà, không phải bảng xếp hạng học lực toàn Calgary. Không suy diễn thứ hạng THPT thành thứ hạng THCS.</a:t>
            </a:r>
          </a:p>
          <a:p>
            <a:endParaRPr/>
          </a:p>
          <a:p>
            <a:r>
              <a:t>[23] Tom Baines: Thông tin nhập học 2026</a:t>
            </a:r>
          </a:p>
          <a:p>
            <a:r>
              <a:t>https://tombaines.cbe.ab.ca/open-house</a:t>
            </a:r>
          </a:p>
          <a:p>
            <a:endParaRPr/>
          </a:p>
          <a:p>
            <a:r>
              <a:t>[24] Tom Baines: Bỏ cơ chế overflow từ 15/01/2026</a:t>
            </a:r>
          </a:p>
          <a:p>
            <a:r>
              <a:t>https://hamptons.cbe.ab.ca/news/tom-baines-school-overflow-changes-20260116142848</a:t>
            </a:r>
          </a:p>
          <a:p>
            <a:endParaRPr/>
          </a:p>
          <a:p>
            <a:r>
              <a:t>[25] West Ridge: Trường và khu dân cư phục vụ</a:t>
            </a:r>
          </a:p>
          <a:p>
            <a:r>
              <a:t>https://westridge.cbe.ab.ca/school</a:t>
            </a:r>
          </a:p>
          <a:p>
            <a:endParaRPr/>
          </a:p>
          <a:p>
            <a:r>
              <a:t>[26] West Ridge: Các môn công nghệ thực hành</a:t>
            </a:r>
          </a:p>
          <a:p>
            <a:r>
              <a:t>https://westridge.cbe.ab.ca/cts</a:t>
            </a:r>
          </a:p>
          <a:p>
            <a:endParaRPr/>
          </a:p>
          <a:p>
            <a:r>
              <a:t>[51] CBE: Kết quả kiểm tra cấp tỉnh</a:t>
            </a:r>
          </a:p>
          <a:p>
            <a:r>
              <a:t>https://www.cbe.ab.ca/provincial-tests-and-reports</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endParaRPr/>
          </a:p>
          <a:p>
            <a:endParaRPr/>
          </a:p>
          <a:p>
            <a:r>
              <a:t>[27] Branton: Late French Immersion</a:t>
            </a:r>
          </a:p>
          <a:p>
            <a:r>
              <a:t>https://branton.cbe.ab.ca/french</a:t>
            </a:r>
          </a:p>
          <a:p>
            <a:endParaRPr/>
          </a:p>
          <a:p>
            <a:r>
              <a:t>[28] Balmoral: Traditional Learning Centre</a:t>
            </a:r>
          </a:p>
          <a:p>
            <a:r>
              <a:t>https://balmoral.cbe.ab.ca/traditional-learning</a:t>
            </a:r>
          </a:p>
          <a:p>
            <a:endParaRPr/>
          </a:p>
          <a:p>
            <a:r>
              <a:t>[29] Balmoral / Colonel Sanders: Open house 2026–27</a:t>
            </a:r>
          </a:p>
          <a:p>
            <a:r>
              <a:t>https://balmoral.cbe.ab.ca/documents/54fc11cb-b759-4adb-8e5b-85b914c556be/Colonel-Sanders-And-Balmoral-School-Open-House-Presentation-2026-2027.pdf</a:t>
            </a:r>
          </a:p>
          <a:p>
            <a:endParaRPr/>
          </a:p>
          <a:p>
            <a:r>
              <a:t>[2] CBE: Tra trường theo địa chỉ, lớp và chương trình</a:t>
            </a:r>
          </a:p>
          <a:p>
            <a:r>
              <a:t>https://www.cbe.ab.ca/find-a-school</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endParaRPr/>
          </a:p>
          <a:p>
            <a:endParaRPr/>
          </a:p>
          <a:p>
            <a:r>
              <a:t>[7] FFCA: Danh sách chờ và bốc thăm</a:t>
            </a:r>
          </a:p>
          <a:p>
            <a:r>
              <a:t>https://www.ffca-calgary.com/important_information/admission_information/waitlist___lottery</a:t>
            </a:r>
          </a:p>
          <a:p>
            <a:endParaRPr/>
          </a:p>
          <a:p>
            <a:r>
              <a:t>[8] FFCA: Hỏi đáp tuyển sinh và phân campus</a:t>
            </a:r>
          </a:p>
          <a:p>
            <a:r>
              <a:t>https://www.ffca-calgary.com/UserFiles/Servers/Server_12410327/File/Parents/Wait%20List%20for%20Prospective%20Students/Wait_List_FAQ.pdf</a:t>
            </a:r>
          </a:p>
          <a:p>
            <a:endParaRPr/>
          </a:p>
          <a:p>
            <a:r>
              <a:t>[10] Webber Academy: Quy trình tuyển sinh</a:t>
            </a:r>
          </a:p>
          <a:p>
            <a:r>
              <a:t>https://www.webberacademy.ca/admissions-process</a:t>
            </a:r>
          </a:p>
          <a:p>
            <a:endParaRPr/>
          </a:p>
          <a:p>
            <a:r>
              <a:t>[11] Webber Academy: Các lớp tuyển sinh chính</a:t>
            </a:r>
          </a:p>
          <a:p>
            <a:r>
              <a:t>https://www.webberacademy.ca/aboutadmissions</a:t>
            </a:r>
          </a:p>
          <a:p>
            <a:endParaRPr/>
          </a:p>
          <a:p>
            <a:r>
              <a:t>[12] Rundle College: Tuyển sinh 2027–28</a:t>
            </a:r>
          </a:p>
          <a:p>
            <a:r>
              <a:t>https://rundle.ab.ca/college/college-admissions/</a:t>
            </a:r>
          </a:p>
          <a:p>
            <a:endParaRPr/>
          </a:p>
          <a:p>
            <a:r>
              <a:t>[30] FFCA: Các campus và cấp lớp</a:t>
            </a:r>
          </a:p>
          <a:p>
            <a:r>
              <a:t>https://www.ffca-calgary.com/important_information/admission_information/student_records_requests_from_other_boards</a:t>
            </a:r>
          </a:p>
          <a:p>
            <a:endParaRPr/>
          </a:p>
          <a:p>
            <a:r>
              <a:t>[50] Webber Academy: Tiếng Anh và hỗ trợ EAL</a:t>
            </a:r>
          </a:p>
          <a:p>
            <a:r>
              <a:t>https://www.webberacademy.ca/admissions-faq</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r>
              <a:t>Điểm và thứ hạng lấy từ bảng Fraser 2025, dữ liệu niên học 2023–2024. Bảng ở đây chỉ trích các trường Calgary được chọn để minh họa các hệ, không phải toàn bộ danh sách.</a:t>
            </a:r>
          </a:p>
          <a:p>
            <a:endParaRPr/>
          </a:p>
          <a:p>
            <a:r>
              <a:t>[31] Fraser Institute: Report Card on Alberta High Schools 2025, trang 12–13, dữ liệu 2023–2024</a:t>
            </a:r>
          </a:p>
          <a:p>
            <a:r>
              <a:t>https://www.fraserinstitute.org/sites/default/files/2025-09/report-card-on-alberta-high-schools-2025.pdf</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r>
              <a:t>Danh sách lựa chọn gồm sáu trường CBE có điểm cao và FFCA South. Không khẳng định đây là bảy trường đứng đầu toàn Calgary.</a:t>
            </a:r>
          </a:p>
          <a:p>
            <a:endParaRPr/>
          </a:p>
          <a:p>
            <a:r>
              <a:t>[31] Fraser Institute: Report Card on Alberta High Schools 2025, trang 12–13, dữ liệu 2023–2024</a:t>
            </a:r>
          </a:p>
          <a:p>
            <a:r>
              <a:t>https://www.fraserinstitute.org/sites/default/files/2025-09/report-card-on-alberta-high-schools-2025.pdf</a:t>
            </a:r>
          </a:p>
          <a:p>
            <a:endParaRPr/>
          </a:p>
          <a:p>
            <a:r>
              <a:t>[2] CBE: Tra trường theo địa chỉ, lớp và chương trình</a:t>
            </a:r>
          </a:p>
          <a:p>
            <a:r>
              <a:t>https://www.cbe.ab.ca/find-a-school</a:t>
            </a:r>
          </a:p>
          <a:p>
            <a:endParaRPr/>
          </a:p>
          <a:p>
            <a:r>
              <a:t>[44] FFCA South: Định hướng và địa chỉ campus</a:t>
            </a:r>
          </a:p>
          <a:p>
            <a:r>
              <a:t>https://shs.ffca-calgary.com/about_us/our_campus</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r>
              <a:t>Tây bắc Calgary, 5220 Northland Drive NW</a:t>
            </a:r>
          </a:p>
          <a:p>
            <a:r>
              <a:t>Bản đồ: ảnh chụp CBE Find a School, niên học 2026–27, Regular 10–12, ngày 19/09/2026. Danh sách khu dân cư là tiêu biểu, không phải danh mục đầy đủ.</a:t>
            </a:r>
          </a:p>
          <a:p>
            <a:endParaRPr/>
          </a:p>
          <a:p>
            <a:endParaRPr/>
          </a:p>
          <a:p>
            <a:r>
              <a:t>[2] CBE: Tra trường theo địa chỉ, lớp và chương trình</a:t>
            </a:r>
          </a:p>
          <a:p>
            <a:r>
              <a:t>https://www.cbe.ab.ca/find-a-school</a:t>
            </a:r>
          </a:p>
          <a:p>
            <a:endParaRPr/>
          </a:p>
          <a:p>
            <a:r>
              <a:t>[32] Churchill: Đăng ký và lộ trình IB</a:t>
            </a:r>
          </a:p>
          <a:p>
            <a:r>
              <a:t>https://swc.cbe.ab.ca/international-baccalaureate</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r>
              <a:t>Tây nam Calgary, 910 75 Avenue SW</a:t>
            </a:r>
          </a:p>
          <a:p>
            <a:r>
              <a:t>Bản đồ: ảnh chụp CBE Find a School, niên học 2026–27, Regular 10–12, ngày 19/09/2026. Danh sách khu dân cư là tiêu biểu, không phải danh mục đầy đủ.</a:t>
            </a:r>
          </a:p>
          <a:p>
            <a:endParaRPr/>
          </a:p>
          <a:p>
            <a:endParaRPr/>
          </a:p>
          <a:p>
            <a:r>
              <a:t>[2] CBE: Tra trường theo địa chỉ, lớp và chương trình</a:t>
            </a:r>
          </a:p>
          <a:p>
            <a:r>
              <a:t>https://www.cbe.ab.ca/find-a-school</a:t>
            </a:r>
          </a:p>
          <a:p>
            <a:endParaRPr/>
          </a:p>
          <a:p>
            <a:r>
              <a:t>[33] Henry Wise Wood: Đăng ký IB</a:t>
            </a:r>
          </a:p>
          <a:p>
            <a:r>
              <a:t>https://hww.cbe.ab.ca/international-baccalaureate</a:t>
            </a:r>
          </a:p>
          <a:p>
            <a:endParaRPr/>
          </a:p>
          <a:p>
            <a:r>
              <a:t>[34] Henry Wise Wood: Phiếu môn học 2026–27</a:t>
            </a:r>
          </a:p>
          <a:p>
            <a:r>
              <a:t>https://henrywisewood.cbe.ab.ca/documents/95386b64-4a21-439d-97c5-ae12035aa5e8/HWW-Course-Selection-Form-2026-2027.pdf</a:t>
            </a:r>
          </a:p>
          <a:p>
            <a:endParaRPr/>
          </a:p>
          <a:p>
            <a:r>
              <a:t>[48] CBE: Giáo dục gifted</a:t>
            </a:r>
          </a:p>
          <a:p>
            <a:r>
              <a:t>https://www.cbe.ab.ca/gifted</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r>
              <a:t>Khu trung tâm, 641 17 Avenue SW</a:t>
            </a:r>
          </a:p>
          <a:p>
            <a:r>
              <a:t>Bản đồ: ảnh chụp CBE Find a School, niên học 2026–27, Regular 10–12, ngày 19/09/2026. Danh sách khu dân cư là tiêu biểu, không phải danh mục đầy đủ.</a:t>
            </a:r>
          </a:p>
          <a:p>
            <a:endParaRPr/>
          </a:p>
          <a:p>
            <a:endParaRPr/>
          </a:p>
          <a:p>
            <a:r>
              <a:t>[2] CBE: Tra trường theo địa chỉ, lớp và chương trình</a:t>
            </a:r>
          </a:p>
          <a:p>
            <a:r>
              <a:t>https://www.cbe.ab.ca/find-a-school</a:t>
            </a:r>
          </a:p>
          <a:p>
            <a:endParaRPr/>
          </a:p>
          <a:p>
            <a:r>
              <a:t>[35] Western Canada: IB và hồ sơ đăng ký</a:t>
            </a:r>
          </a:p>
          <a:p>
            <a:r>
              <a:t>https://westerncanada.cbe.ab.ca/international-baccalaureate</a:t>
            </a:r>
          </a:p>
          <a:p>
            <a:endParaRPr/>
          </a:p>
          <a:p>
            <a:r>
              <a:t>[36] Western Canada: Thông báo sức chứa 6/2026</a:t>
            </a:r>
          </a:p>
          <a:p>
            <a:r>
              <a:t>https://westerncanada.cbe.ab.ca/news/system-student-accommodation-plan-ssap-western-canada-high-school-2026</a:t>
            </a:r>
          </a:p>
          <a:p>
            <a:endParaRPr/>
          </a:p>
          <a:p>
            <a:r>
              <a:t>[37] CBE: Các trường tiếp nhận overflow</a:t>
            </a:r>
          </a:p>
          <a:p>
            <a:r>
              <a:t>https://www.cbe.ab.ca/overflow-schools</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r>
              <a:t>Phía nam Calgary, 220 Canterbury Drive SW</a:t>
            </a:r>
          </a:p>
          <a:p>
            <a:r>
              <a:t>Bản đồ: ảnh chụp CBE Find a School, niên học 2026–27, Regular 10–12, ngày 19/09/2026. Danh sách khu dân cư là tiêu biểu, không phải danh mục đầy đủ.</a:t>
            </a:r>
          </a:p>
          <a:p>
            <a:endParaRPr/>
          </a:p>
          <a:p>
            <a:endParaRPr/>
          </a:p>
          <a:p>
            <a:r>
              <a:t>[2] CBE: Tra trường theo địa chỉ, lớp và chương trình</a:t>
            </a:r>
          </a:p>
          <a:p>
            <a:r>
              <a:t>https://www.cbe.ab.ca/find-a-school</a:t>
            </a:r>
          </a:p>
          <a:p>
            <a:endParaRPr/>
          </a:p>
          <a:p>
            <a:r>
              <a:t>[38] Dr. E. P. Scarlett: Lộ trình AP theo môn</a:t>
            </a:r>
          </a:p>
          <a:p>
            <a:r>
              <a:t>https://eps.cbe.ab.ca/advanced-placement</a:t>
            </a:r>
          </a:p>
          <a:p>
            <a:endParaRPr/>
          </a:p>
          <a:p>
            <a:r>
              <a:t>[39] Dr. E. P. Scarlett: Yêu cầu Math 10C AP</a:t>
            </a:r>
          </a:p>
          <a:p>
            <a:r>
              <a:t>https://eps.cbe.ab.ca/math-10.aspx</a:t>
            </a:r>
          </a:p>
          <a:p>
            <a:endParaRPr/>
          </a:p>
          <a:p>
            <a:r>
              <a:t>[13] CBE: Chương trình tiếng Pháp</a:t>
            </a:r>
          </a:p>
          <a:p>
            <a:r>
              <a:t>https://www.cbe.ab.ca/french</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r>
              <a:t>Phía tây Calgary, 20 Springborough Boulevard SW</a:t>
            </a:r>
          </a:p>
          <a:p>
            <a:r>
              <a:t>Bản đồ: ảnh chụp CBE Find a School, niên học 2026–27, Regular 10–12, ngày 19/09/2026. Danh sách khu dân cư là tiêu biểu, không phải danh mục đầy đủ.</a:t>
            </a:r>
          </a:p>
          <a:p>
            <a:endParaRPr/>
          </a:p>
          <a:p>
            <a:endParaRPr/>
          </a:p>
          <a:p>
            <a:r>
              <a:t>[2] CBE: Tra trường theo địa chỉ, lớp và chương trình</a:t>
            </a:r>
          </a:p>
          <a:p>
            <a:r>
              <a:t>https://www.cbe.ab.ca/find-a-school</a:t>
            </a:r>
          </a:p>
          <a:p>
            <a:endParaRPr/>
          </a:p>
          <a:p>
            <a:r>
              <a:t>[40] Ernest Manning: Lộ trình AP</a:t>
            </a:r>
          </a:p>
          <a:p>
            <a:r>
              <a:t>https://emhs.cbe.ab.ca/advanced-placement</a:t>
            </a:r>
          </a:p>
          <a:p>
            <a:endParaRPr/>
          </a:p>
          <a:p>
            <a:r>
              <a:t>[41] Ernest Manning: Thông báo sức chứa 6/2025</a:t>
            </a:r>
          </a:p>
          <a:p>
            <a:r>
              <a:t>https://ernestmanning.cbe.ab.ca/news/2025-28-ssap-update-20250611161214</a:t>
            </a:r>
          </a:p>
          <a:p>
            <a:endParaRPr/>
          </a:p>
          <a:p>
            <a:r>
              <a:t>[20] CBE: Advanced Placement</a:t>
            </a:r>
          </a:p>
          <a:p>
            <a:r>
              <a:t>https://www.cbe.ab.ca/advanced-placement</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r>
              <a:t>Tây bắc Calgary, 3009 Morley Trail NW</a:t>
            </a:r>
          </a:p>
          <a:p>
            <a:r>
              <a:t>Bản đồ: ảnh chụp CBE Find a School, niên học 2026–27, Regular 10–12, ngày 19/09/2026. Danh sách khu dân cư là tiêu biểu, không phải danh mục đầy đủ.</a:t>
            </a:r>
          </a:p>
          <a:p>
            <a:r>
              <a:t>Ví dụ khuyến nghị Toán AP lấy từ tài liệu 2023–24, được ghi rõ là ví dụ và yêu cầu kiểm tra lại.</a:t>
            </a:r>
          </a:p>
          <a:p>
            <a:endParaRPr/>
          </a:p>
          <a:p>
            <a:r>
              <a:t>[2] CBE: Tra trường theo địa chỉ, lớp và chương trình</a:t>
            </a:r>
          </a:p>
          <a:p>
            <a:r>
              <a:t>https://www.cbe.ab.ca/find-a-school</a:t>
            </a:r>
          </a:p>
          <a:p>
            <a:endParaRPr/>
          </a:p>
          <a:p>
            <a:r>
              <a:t>[20] CBE: Advanced Placement</a:t>
            </a:r>
          </a:p>
          <a:p>
            <a:r>
              <a:t>https://www.cbe.ab.ca/advanced-placement</a:t>
            </a:r>
          </a:p>
          <a:p>
            <a:endParaRPr/>
          </a:p>
          <a:p>
            <a:r>
              <a:t>[42] William Aberhart: Toán lớp 10 và AP (tài liệu 2023–24)</a:t>
            </a:r>
          </a:p>
          <a:p>
            <a:r>
              <a:t>https://williamaberhart.cbe.ab.ca/documents/efe7b5c6-0f21-5851-88aa-b5351ebd3d26/2023-2024_MathGrade10CoursesInfo_ABE.pdf</a:t>
            </a:r>
          </a:p>
          <a:p>
            <a:endParaRPr/>
          </a:p>
          <a:p>
            <a:r>
              <a:t>[43] William Aberhart: Các chương trình và vùng tuyển sinh</a:t>
            </a:r>
          </a:p>
          <a:p>
            <a:r>
              <a:t>https://williamaberhart.cbe.ab.ca/documents/eebc3a46-4830-5e8a-a9c1-c8b1665ac036/Complementary%20Courses.pdf</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endParaRPr/>
          </a:p>
          <a:p>
            <a:endParaRPr/>
          </a:p>
          <a:p>
            <a:r>
              <a:t>[7] FFCA: Danh sách chờ và bốc thăm</a:t>
            </a:r>
          </a:p>
          <a:p>
            <a:r>
              <a:t>https://www.ffca-calgary.com/important_information/admission_information/waitlist___lottery</a:t>
            </a:r>
          </a:p>
          <a:p>
            <a:endParaRPr/>
          </a:p>
          <a:p>
            <a:r>
              <a:t>[8] FFCA: Hỏi đáp tuyển sinh và phân campus</a:t>
            </a:r>
          </a:p>
          <a:p>
            <a:r>
              <a:t>https://www.ffca-calgary.com/UserFiles/Servers/Server_12410327/File/Parents/Wait%20List%20for%20Prospective%20Students/Wait_List_FAQ.pdf</a:t>
            </a:r>
          </a:p>
          <a:p>
            <a:endParaRPr/>
          </a:p>
          <a:p>
            <a:r>
              <a:t>[30] FFCA: Các campus và cấp lớp</a:t>
            </a:r>
          </a:p>
          <a:p>
            <a:r>
              <a:t>https://www.ffca-calgary.com/important_information/admission_information/student_records_requests_from_other_boards</a:t>
            </a:r>
          </a:p>
          <a:p>
            <a:endParaRPr/>
          </a:p>
          <a:p>
            <a:r>
              <a:t>[44] FFCA South: Định hướng và địa chỉ campus</a:t>
            </a:r>
          </a:p>
          <a:p>
            <a:r>
              <a:t>https://shs.ffca-calgary.com/about_us/our_campus</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endParaRPr/>
          </a:p>
          <a:p>
            <a:endParaRPr/>
          </a:p>
          <a:p>
            <a:r>
              <a:t>[2] CBE: Tra trường theo địa chỉ, lớp và chương trình</a:t>
            </a:r>
          </a:p>
          <a:p>
            <a:r>
              <a:t>https://www.cbe.ab.ca/find-a-school</a:t>
            </a:r>
          </a:p>
          <a:p>
            <a:endParaRPr/>
          </a:p>
          <a:p>
            <a:r>
              <a:t>[37] CBE: Các trường tiếp nhận overflow</a:t>
            </a:r>
          </a:p>
          <a:p>
            <a:r>
              <a:t>https://www.cbe.ab.ca/overflow-schools</a:t>
            </a:r>
          </a:p>
          <a:p>
            <a:endParaRPr/>
          </a:p>
          <a:p>
            <a:r>
              <a:t>[46] CBE: Chuyển trường</a:t>
            </a:r>
          </a:p>
          <a:p>
            <a:r>
              <a:t>https://www.cbe.ab.ca/transfers</a:t>
            </a:r>
          </a:p>
          <a:p>
            <a:endParaRPr/>
          </a:p>
          <a:p>
            <a:r>
              <a:t>[49] Chamberlain: Best Calgary Schools, 26/03/2023</a:t>
            </a:r>
          </a:p>
          <a:p>
            <a:r>
              <a:t>https://www.youtube.com/watch?v=DyMlqVWlqww</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r>
              <a:t>Toàn bộ 51 nguồn và mối liên hệ với từng slide nằm trong tệp nguồn đi kèm. Các nguồn được truy cập ngày 19/09/2026.</a:t>
            </a:r>
          </a:p>
          <a:p>
            <a:endParaRPr/>
          </a:p>
          <a:p>
            <a:r>
              <a:t>[1] Alberta Education: Các hệ giáo dục</a:t>
            </a:r>
          </a:p>
          <a:p>
            <a:r>
              <a:t>https://www.alberta.ca/education-options</a:t>
            </a:r>
          </a:p>
          <a:p>
            <a:endParaRPr/>
          </a:p>
          <a:p>
            <a:r>
              <a:t>[2] CBE: Tra trường theo địa chỉ, lớp và chương trình</a:t>
            </a:r>
          </a:p>
          <a:p>
            <a:r>
              <a:t>https://www.cbe.ab.ca/find-a-school</a:t>
            </a:r>
          </a:p>
          <a:p>
            <a:endParaRPr/>
          </a:p>
          <a:p>
            <a:r>
              <a:t>[3] CBE: Đăng ký học sinh mới</a:t>
            </a:r>
          </a:p>
          <a:p>
            <a:r>
              <a:t>https://www.cbe.ab.ca/new-students</a:t>
            </a:r>
          </a:p>
          <a:p>
            <a:endParaRPr/>
          </a:p>
          <a:p>
            <a:r>
              <a:t>[5] CCSD / All Saints: Điều kiện đăng ký</a:t>
            </a:r>
          </a:p>
          <a:p>
            <a:r>
              <a:t>https://sites.google.com/learn.cssd.ab.ca/allsaintshighschoolopenhouse/registration</a:t>
            </a:r>
          </a:p>
          <a:p>
            <a:endParaRPr/>
          </a:p>
          <a:p>
            <a:r>
              <a:t>[16] CBE: Chương trình IB</a:t>
            </a:r>
          </a:p>
          <a:p>
            <a:r>
              <a:t>https://www.cbe.ab.ca/international-baccalaureate-programme</a:t>
            </a:r>
          </a:p>
          <a:p>
            <a:endParaRPr/>
          </a:p>
          <a:p>
            <a:r>
              <a:t>[17] CBE: Chuyển trường để học IB, niên học 2026–27</a:t>
            </a:r>
          </a:p>
          <a:p>
            <a:r>
              <a:t>https://www.cbe.ab.ca/international-baccalaureate-transfers</a:t>
            </a:r>
          </a:p>
          <a:p>
            <a:endParaRPr/>
          </a:p>
          <a:p>
            <a:r>
              <a:t>[20] CBE: Advanced Placement</a:t>
            </a:r>
          </a:p>
          <a:p>
            <a:r>
              <a:t>https://www.cbe.ab.ca/advanced-placement</a:t>
            </a:r>
          </a:p>
          <a:p>
            <a:endParaRPr/>
          </a:p>
          <a:p>
            <a:r>
              <a:t>[31] Fraser Institute: Report Card on Alberta High Schools 2025, trang 12–13, dữ liệu 2023–2024</a:t>
            </a:r>
          </a:p>
          <a:p>
            <a:r>
              <a:t>https://www.fraserinstitute.org/sites/default/files/2025-09/report-card-on-alberta-high-schools-2025.pdf</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endParaRPr/>
          </a:p>
          <a:p>
            <a:endParaRPr/>
          </a:p>
          <a:p>
            <a:r>
              <a:t>[2] CBE: Tra trường theo địa chỉ, lớp và chương trình</a:t>
            </a:r>
          </a:p>
          <a:p>
            <a:r>
              <a:t>https://www.cbe.ab.ca/find-a-school</a:t>
            </a:r>
          </a:p>
          <a:p>
            <a:endParaRPr/>
          </a:p>
          <a:p>
            <a:r>
              <a:t>[31] Fraser Institute: Report Card on Alberta High Schools 2025, trang 12–13, dữ liệu 2023–2024</a:t>
            </a:r>
          </a:p>
          <a:p>
            <a:r>
              <a:t>https://www.fraserinstitute.org/sites/default/files/2025-09/report-card-on-alberta-high-schools-2025.pdf</a:t>
            </a:r>
          </a:p>
          <a:p>
            <a:endParaRPr/>
          </a:p>
          <a:p>
            <a:r>
              <a:t>[51] CBE: Kết quả kiểm tra cấp tỉnh</a:t>
            </a:r>
          </a:p>
          <a:p>
            <a:r>
              <a:t>https://www.cbe.ab.ca/provincial-tests-and-reports</a:t>
            </a:r>
          </a:p>
          <a:p>
            <a:endParaRPr/>
          </a:p>
          <a:p>
            <a:r>
              <a:t>[49] Chamberlain: Best Calgary Schools, 26/03/2023</a:t>
            </a:r>
          </a:p>
          <a:p>
            <a:r>
              <a:t>https://www.youtube.com/watch?v=DyMlqVWlqww</a:t>
            </a: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Cập nhật nghiên cứu: 19/09/2026.</a:t>
            </a:r>
          </a:p>
          <a:p>
            <a:r>
              <a:t>Biên tập từ quan điểm do người dùng cung cấp. Hai cách nhìn về trường top được trình bày như quan điểm của phụ huynh, không phải kết luận rằng xếp hạng chứng minh chất lượng giáo dục.</a:t>
            </a:r>
          </a:p>
          <a:p>
            <a:endParaRPr/>
          </a:p>
          <a:p>
            <a:endParaRPr/>
          </a:p>
          <a:p>
            <a:endParaRP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Thông tin cá nhân và số điện thoại do Clara Nguyen cung cấp.</a:t>
            </a:r>
          </a:p>
          <a:p>
            <a:r>
              <a:t>Ảnh chân dung: Clara Nguyen cung cấp.</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8C47C-A2C9-E611-9A0D-F1BE5C3090AB}"/>
              </a:ext>
            </a:extLst>
          </p:cNvPr>
          <p:cNvSpPr>
            <a:spLocks noGrp="1"/>
          </p:cNvSpPr>
          <p:nvPr>
            <p:ph type="ctrTitle"/>
          </p:nvPr>
        </p:nvSpPr>
        <p:spPr>
          <a:xfrm>
            <a:off x="1905000" y="1402954"/>
            <a:ext cx="11430000" cy="2984500"/>
          </a:xfrm>
        </p:spPr>
        <p:txBody>
          <a:bodyPr anchor="b"/>
          <a:lstStyle>
            <a:lvl1pPr algn="ctr">
              <a:buNone/>
              <a:defRPr sz="7500"/>
            </a:lvl1pPr>
          </a:lstStyle>
          <a:p>
            <a:r>
              <a:t>Click to edit Master title style</a:t>
            </a:r>
          </a:p>
        </p:txBody>
      </p:sp>
      <p:sp>
        <p:nvSpPr>
          <p:cNvPr id="3" name="Subtitle 2">
            <a:extLst>
              <a:ext uri="{FF2B5EF4-FFF2-40B4-BE49-F238E27FC236}">
                <a16:creationId xmlns:a16="http://schemas.microsoft.com/office/drawing/2014/main" id="{4D38203E-D6DF-E466-ED0F-54E8E639BEA7}"/>
              </a:ext>
            </a:extLst>
          </p:cNvPr>
          <p:cNvSpPr>
            <a:spLocks noGrp="1"/>
          </p:cNvSpPr>
          <p:nvPr>
            <p:ph type="subTitle" idx="1"/>
          </p:nvPr>
        </p:nvSpPr>
        <p:spPr>
          <a:xfrm>
            <a:off x="1905000" y="4502547"/>
            <a:ext cx="11430000" cy="2069703"/>
          </a:xfrm>
        </p:spPr>
        <p:txBody>
          <a:bodyPr/>
          <a:lstStyle>
            <a:lvl1pPr marL="0" indent="0" algn="ctr">
              <a:buNone/>
              <a:defRPr sz="3000"/>
            </a:lvl1pPr>
            <a:lvl2pPr marL="571500" indent="0" algn="ctr">
              <a:buNone/>
              <a:defRPr sz="2500"/>
            </a:lvl2pPr>
            <a:lvl3pPr marL="1143000" indent="0" algn="ctr">
              <a:buNone/>
              <a:defRPr sz="2250"/>
            </a:lvl3pPr>
            <a:lvl4pPr marL="1714500" indent="0" algn="ctr">
              <a:buNone/>
              <a:defRPr sz="2000"/>
            </a:lvl4pPr>
            <a:lvl5pPr marL="2286000" indent="0" algn="ctr">
              <a:buNone/>
              <a:defRPr sz="2000"/>
            </a:lvl5pPr>
            <a:lvl6pPr marL="2857500" indent="0" algn="ctr">
              <a:buNone/>
              <a:defRPr sz="2000"/>
            </a:lvl6pPr>
            <a:lvl7pPr marL="3429000" indent="0" algn="ctr">
              <a:buNone/>
              <a:defRPr sz="2000"/>
            </a:lvl7pPr>
            <a:lvl8pPr marL="4000500" indent="0" algn="ctr">
              <a:buNone/>
              <a:defRPr sz="2000"/>
            </a:lvl8pPr>
            <a:lvl9pPr marL="4572000" indent="0" algn="ctr">
              <a:buNone/>
              <a:defRPr sz="2000"/>
            </a:lvl9pPr>
          </a:lstStyle>
          <a:p>
            <a:r>
              <a:t>Click to edit Master subtitle style</a:t>
            </a:r>
          </a:p>
        </p:txBody>
      </p:sp>
      <p:sp>
        <p:nvSpPr>
          <p:cNvPr id="4" name="Date Placeholder 3">
            <a:extLst>
              <a:ext uri="{FF2B5EF4-FFF2-40B4-BE49-F238E27FC236}">
                <a16:creationId xmlns:a16="http://schemas.microsoft.com/office/drawing/2014/main" id="{79491B9D-DCE0-1E0D-8691-70AEB5DD3A1E}"/>
              </a:ext>
            </a:extLst>
          </p:cNvPr>
          <p:cNvSpPr>
            <a:spLocks noGrp="1"/>
          </p:cNvSpPr>
          <p:nvPr>
            <p:ph type="dt" idx="10"/>
          </p:nvPr>
        </p:nvSpPr>
        <p:spPr/>
        <p:txBody>
          <a:bodyPr/>
          <a:lstStyle/>
          <a:p>
            <a:fld id="{18A4B20A-718A-4149-B5D2-676E857EB828}" type="datetime1">
              <a:t>28/09/2026</a:t>
            </a:fld>
            <a:endParaRPr/>
          </a:p>
        </p:txBody>
      </p:sp>
      <p:sp>
        <p:nvSpPr>
          <p:cNvPr id="5" name="Footer Placeholder 4">
            <a:extLst>
              <a:ext uri="{FF2B5EF4-FFF2-40B4-BE49-F238E27FC236}">
                <a16:creationId xmlns:a16="http://schemas.microsoft.com/office/drawing/2014/main" id="{BBF9CD09-ECCC-AB95-04D1-D063E74E30E3}"/>
              </a:ext>
            </a:extLst>
          </p:cNvPr>
          <p:cNvSpPr>
            <a:spLocks noGrp="1"/>
          </p:cNvSpPr>
          <p:nvPr>
            <p:ph type="ftr" idx="11"/>
          </p:nvPr>
        </p:nvSpPr>
        <p:spPr/>
        <p:txBody>
          <a:bodyPr/>
          <a:lstStyle/>
          <a:p>
            <a:r>
              <a:t>Footer Text</a:t>
            </a:r>
          </a:p>
        </p:txBody>
      </p:sp>
      <p:sp>
        <p:nvSpPr>
          <p:cNvPr id="6" name="Slide Number Placeholder 5">
            <a:extLst>
              <a:ext uri="{FF2B5EF4-FFF2-40B4-BE49-F238E27FC236}">
                <a16:creationId xmlns:a16="http://schemas.microsoft.com/office/drawing/2014/main" id="{C5278641-5AEF-EA72-B1FC-43FE39514B8A}"/>
              </a:ext>
            </a:extLst>
          </p:cNvPr>
          <p:cNvSpPr>
            <a:spLocks noGrp="1"/>
          </p:cNvSpPr>
          <p:nvPr>
            <p:ph type="sldNum" idx="12"/>
          </p:nvPr>
        </p:nvSpPr>
        <p:spPr/>
        <p:txBody>
          <a:bodyPr/>
          <a:lstStyle/>
          <a:p>
            <a:fld id="{753D0FD4-819D-4187-8797-C35567B41C78}"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66AB0-897E-5D39-31CF-9C5F6AE2FEBC}"/>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EE4D840-9846-6F49-D680-FBAB0C35F439}"/>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10EEF4E-1F52-4FD6-54DD-977E36A3880B}"/>
              </a:ext>
            </a:extLst>
          </p:cNvPr>
          <p:cNvSpPr>
            <a:spLocks noGrp="1"/>
          </p:cNvSpPr>
          <p:nvPr>
            <p:ph type="dt" idx="10"/>
          </p:nvPr>
        </p:nvSpPr>
        <p:spPr/>
        <p:txBody>
          <a:bodyPr/>
          <a:lstStyle/>
          <a:p>
            <a:fld id="{18A4B20A-718A-4149-B5D2-676E857EB828}" type="datetime1">
              <a:t>28/09/2026</a:t>
            </a:fld>
            <a:endParaRPr/>
          </a:p>
        </p:txBody>
      </p:sp>
      <p:sp>
        <p:nvSpPr>
          <p:cNvPr id="5" name="Footer Placeholder 4">
            <a:extLst>
              <a:ext uri="{FF2B5EF4-FFF2-40B4-BE49-F238E27FC236}">
                <a16:creationId xmlns:a16="http://schemas.microsoft.com/office/drawing/2014/main" id="{5292BBAF-8F8F-CB1F-F135-D47A119978BB}"/>
              </a:ext>
            </a:extLst>
          </p:cNvPr>
          <p:cNvSpPr>
            <a:spLocks noGrp="1"/>
          </p:cNvSpPr>
          <p:nvPr>
            <p:ph type="ftr" idx="11"/>
          </p:nvPr>
        </p:nvSpPr>
        <p:spPr/>
        <p:txBody>
          <a:bodyPr/>
          <a:lstStyle/>
          <a:p>
            <a:r>
              <a:t>Footer Text</a:t>
            </a:r>
          </a:p>
        </p:txBody>
      </p:sp>
      <p:sp>
        <p:nvSpPr>
          <p:cNvPr id="6" name="Slide Number Placeholder 5">
            <a:extLst>
              <a:ext uri="{FF2B5EF4-FFF2-40B4-BE49-F238E27FC236}">
                <a16:creationId xmlns:a16="http://schemas.microsoft.com/office/drawing/2014/main" id="{BE6A1D6F-78C0-2C06-BEE5-391B0487CA9C}"/>
              </a:ext>
            </a:extLst>
          </p:cNvPr>
          <p:cNvSpPr>
            <a:spLocks noGrp="1"/>
          </p:cNvSpPr>
          <p:nvPr>
            <p:ph type="sldNum" idx="12"/>
          </p:nvPr>
        </p:nvSpPr>
        <p:spPr/>
        <p:txBody>
          <a:bodyPr/>
          <a:lstStyle/>
          <a:p>
            <a:fld id="{753D0FD4-819D-4187-8797-C35567B41C78}"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54909-B1BE-FD62-CEA9-5F13FA4AD8A8}"/>
              </a:ext>
            </a:extLst>
          </p:cNvPr>
          <p:cNvSpPr>
            <a:spLocks noGrp="1"/>
          </p:cNvSpPr>
          <p:nvPr>
            <p:ph type="title"/>
          </p:nvPr>
        </p:nvSpPr>
        <p:spPr>
          <a:xfrm>
            <a:off x="1039813" y="2137173"/>
            <a:ext cx="13144500" cy="3565921"/>
          </a:xfrm>
        </p:spPr>
        <p:txBody>
          <a:bodyPr anchor="b"/>
          <a:lstStyle>
            <a:lvl1pPr>
              <a:buNone/>
              <a:defRPr sz="7500"/>
            </a:lvl1pPr>
          </a:lstStyle>
          <a:p>
            <a:r>
              <a:t>Click to edit Master title style</a:t>
            </a:r>
          </a:p>
        </p:txBody>
      </p:sp>
      <p:sp>
        <p:nvSpPr>
          <p:cNvPr id="3" name="Text Placeholder 2">
            <a:extLst>
              <a:ext uri="{FF2B5EF4-FFF2-40B4-BE49-F238E27FC236}">
                <a16:creationId xmlns:a16="http://schemas.microsoft.com/office/drawing/2014/main" id="{8AE18C14-09B4-E3BA-F3A9-AA012FFFC4FE}"/>
              </a:ext>
            </a:extLst>
          </p:cNvPr>
          <p:cNvSpPr>
            <a:spLocks noGrp="1"/>
          </p:cNvSpPr>
          <p:nvPr>
            <p:ph type="body" idx="1"/>
          </p:nvPr>
        </p:nvSpPr>
        <p:spPr>
          <a:xfrm>
            <a:off x="1039813" y="5736829"/>
            <a:ext cx="13144500" cy="1875234"/>
          </a:xfrm>
        </p:spPr>
        <p:txBody>
          <a:bodyPr/>
          <a:lstStyle>
            <a:lvl1pPr marL="0" indent="0">
              <a:buNone/>
              <a:defRPr sz="3000">
                <a:solidFill>
                  <a:schemeClr val="tx1">
                    <a:tint val="82000"/>
                  </a:schemeClr>
                </a:solidFill>
              </a:defRPr>
            </a:lvl1pPr>
            <a:lvl2pPr marL="571500" indent="0">
              <a:buNone/>
              <a:defRPr sz="2500">
                <a:solidFill>
                  <a:schemeClr val="tx1">
                    <a:tint val="82000"/>
                  </a:schemeClr>
                </a:solidFill>
              </a:defRPr>
            </a:lvl2pPr>
            <a:lvl3pPr marL="1143000" indent="0">
              <a:buNone/>
              <a:defRPr sz="2250">
                <a:solidFill>
                  <a:schemeClr val="tx1">
                    <a:tint val="82000"/>
                  </a:schemeClr>
                </a:solidFill>
              </a:defRPr>
            </a:lvl3pPr>
            <a:lvl4pPr marL="1714500" indent="0">
              <a:buNone/>
              <a:defRPr sz="2000">
                <a:solidFill>
                  <a:schemeClr val="tx1">
                    <a:tint val="82000"/>
                  </a:schemeClr>
                </a:solidFill>
              </a:defRPr>
            </a:lvl4pPr>
            <a:lvl5pPr marL="2286000" indent="0">
              <a:buNone/>
              <a:defRPr sz="2000">
                <a:solidFill>
                  <a:schemeClr val="tx1">
                    <a:tint val="82000"/>
                  </a:schemeClr>
                </a:solidFill>
              </a:defRPr>
            </a:lvl5pPr>
            <a:lvl6pPr marL="2857500" indent="0">
              <a:buNone/>
              <a:defRPr sz="2000">
                <a:solidFill>
                  <a:schemeClr val="tx1">
                    <a:tint val="82000"/>
                  </a:schemeClr>
                </a:solidFill>
              </a:defRPr>
            </a:lvl6pPr>
            <a:lvl7pPr marL="3429000" indent="0">
              <a:buNone/>
              <a:defRPr sz="2000">
                <a:solidFill>
                  <a:schemeClr val="tx1">
                    <a:tint val="82000"/>
                  </a:schemeClr>
                </a:solidFill>
              </a:defRPr>
            </a:lvl7pPr>
            <a:lvl8pPr marL="4000500" indent="0">
              <a:buNone/>
              <a:defRPr sz="2000">
                <a:solidFill>
                  <a:schemeClr val="tx1">
                    <a:tint val="82000"/>
                  </a:schemeClr>
                </a:solidFill>
              </a:defRPr>
            </a:lvl8pPr>
            <a:lvl9pPr marL="4572000" indent="0">
              <a:buNone/>
              <a:defRPr sz="2000">
                <a:solidFill>
                  <a:schemeClr val="tx1">
                    <a:tint val="82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0B2CBE2C-005A-9571-F7B9-D4A8913267A5}"/>
              </a:ext>
            </a:extLst>
          </p:cNvPr>
          <p:cNvSpPr>
            <a:spLocks noGrp="1"/>
          </p:cNvSpPr>
          <p:nvPr>
            <p:ph type="dt" idx="10"/>
          </p:nvPr>
        </p:nvSpPr>
        <p:spPr/>
        <p:txBody>
          <a:bodyPr/>
          <a:lstStyle/>
          <a:p>
            <a:fld id="{18A4B20A-718A-4149-B5D2-676E857EB828}" type="datetime1">
              <a:t>28/09/2026</a:t>
            </a:fld>
            <a:endParaRPr/>
          </a:p>
        </p:txBody>
      </p:sp>
      <p:sp>
        <p:nvSpPr>
          <p:cNvPr id="5" name="Footer Placeholder 4">
            <a:extLst>
              <a:ext uri="{FF2B5EF4-FFF2-40B4-BE49-F238E27FC236}">
                <a16:creationId xmlns:a16="http://schemas.microsoft.com/office/drawing/2014/main" id="{A25844A5-F555-9619-7B5B-85E5B433691C}"/>
              </a:ext>
            </a:extLst>
          </p:cNvPr>
          <p:cNvSpPr>
            <a:spLocks noGrp="1"/>
          </p:cNvSpPr>
          <p:nvPr>
            <p:ph type="ftr" idx="11"/>
          </p:nvPr>
        </p:nvSpPr>
        <p:spPr/>
        <p:txBody>
          <a:bodyPr/>
          <a:lstStyle/>
          <a:p>
            <a:r>
              <a:t>Footer Text</a:t>
            </a:r>
          </a:p>
        </p:txBody>
      </p:sp>
      <p:sp>
        <p:nvSpPr>
          <p:cNvPr id="6" name="Slide Number Placeholder 5">
            <a:extLst>
              <a:ext uri="{FF2B5EF4-FFF2-40B4-BE49-F238E27FC236}">
                <a16:creationId xmlns:a16="http://schemas.microsoft.com/office/drawing/2014/main" id="{C23EC2CF-07A7-492A-C10B-8B09EB0006C8}"/>
              </a:ext>
            </a:extLst>
          </p:cNvPr>
          <p:cNvSpPr>
            <a:spLocks noGrp="1"/>
          </p:cNvSpPr>
          <p:nvPr>
            <p:ph type="sldNum" idx="12"/>
          </p:nvPr>
        </p:nvSpPr>
        <p:spPr/>
        <p:txBody>
          <a:bodyPr/>
          <a:lstStyle/>
          <a:p>
            <a:fld id="{753D0FD4-819D-4187-8797-C35567B41C78}"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BAE1C-E7A1-CED0-548D-8FD407B44176}"/>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B996A745-177E-4243-CF7C-2F758F301CB6}"/>
              </a:ext>
            </a:extLst>
          </p:cNvPr>
          <p:cNvSpPr>
            <a:spLocks noGrp="1"/>
          </p:cNvSpPr>
          <p:nvPr>
            <p:ph idx="1"/>
          </p:nvPr>
        </p:nvSpPr>
        <p:spPr>
          <a:xfrm>
            <a:off x="1047750" y="2282031"/>
            <a:ext cx="6477000" cy="5439173"/>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4BAD1E12-D1C4-FD9D-ABB1-DD2B3524A80D}"/>
              </a:ext>
            </a:extLst>
          </p:cNvPr>
          <p:cNvSpPr>
            <a:spLocks noGrp="1"/>
          </p:cNvSpPr>
          <p:nvPr>
            <p:ph idx="2"/>
          </p:nvPr>
        </p:nvSpPr>
        <p:spPr>
          <a:xfrm>
            <a:off x="7715250" y="2282031"/>
            <a:ext cx="6477000" cy="5439173"/>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C535285-0FDB-9ED9-1630-024E9FF8148C}"/>
              </a:ext>
            </a:extLst>
          </p:cNvPr>
          <p:cNvSpPr>
            <a:spLocks noGrp="1"/>
          </p:cNvSpPr>
          <p:nvPr>
            <p:ph type="dt" idx="10"/>
          </p:nvPr>
        </p:nvSpPr>
        <p:spPr/>
        <p:txBody>
          <a:bodyPr/>
          <a:lstStyle/>
          <a:p>
            <a:fld id="{9EAD527F-9C49-4481-A18C-80BA2EA99E79}" type="datetime1">
              <a:t>28/09/2026</a:t>
            </a:fld>
            <a:endParaRPr/>
          </a:p>
        </p:txBody>
      </p:sp>
      <p:sp>
        <p:nvSpPr>
          <p:cNvPr id="6" name="Footer Placeholder 5">
            <a:extLst>
              <a:ext uri="{FF2B5EF4-FFF2-40B4-BE49-F238E27FC236}">
                <a16:creationId xmlns:a16="http://schemas.microsoft.com/office/drawing/2014/main" id="{2419EB8A-6B12-BB2D-071F-3F8B4685ED1D}"/>
              </a:ext>
            </a:extLst>
          </p:cNvPr>
          <p:cNvSpPr>
            <a:spLocks noGrp="1"/>
          </p:cNvSpPr>
          <p:nvPr>
            <p:ph type="ftr" idx="11"/>
          </p:nvPr>
        </p:nvSpPr>
        <p:spPr/>
        <p:txBody>
          <a:bodyPr/>
          <a:lstStyle/>
          <a:p>
            <a:r>
              <a:t>Footer Text</a:t>
            </a:r>
          </a:p>
        </p:txBody>
      </p:sp>
      <p:sp>
        <p:nvSpPr>
          <p:cNvPr id="7" name="Slide Number Placeholder 6">
            <a:extLst>
              <a:ext uri="{FF2B5EF4-FFF2-40B4-BE49-F238E27FC236}">
                <a16:creationId xmlns:a16="http://schemas.microsoft.com/office/drawing/2014/main" id="{E47ED64F-A467-27A2-A867-128BCC8005BE}"/>
              </a:ext>
            </a:extLst>
          </p:cNvPr>
          <p:cNvSpPr>
            <a:spLocks noGrp="1"/>
          </p:cNvSpPr>
          <p:nvPr>
            <p:ph type="sldNum" idx="12"/>
          </p:nvPr>
        </p:nvSpPr>
        <p:spPr/>
        <p:txBody>
          <a:bodyPr/>
          <a:lstStyle/>
          <a:p>
            <a:fld id="{753D0FD4-819D-4187-8797-C35567B41C78}"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D1733-F554-5714-9709-9A3CB8715EC9}"/>
              </a:ext>
            </a:extLst>
          </p:cNvPr>
          <p:cNvSpPr>
            <a:spLocks noGrp="1"/>
          </p:cNvSpPr>
          <p:nvPr>
            <p:ph type="title"/>
          </p:nvPr>
        </p:nvSpPr>
        <p:spPr>
          <a:xfrm>
            <a:off x="1049735" y="456407"/>
            <a:ext cx="13144500" cy="1656954"/>
          </a:xfrm>
        </p:spPr>
        <p:txBody>
          <a:bodyPr/>
          <a:lstStyle/>
          <a:p>
            <a:r>
              <a:t>Click to edit Master title style</a:t>
            </a:r>
          </a:p>
        </p:txBody>
      </p:sp>
      <p:sp>
        <p:nvSpPr>
          <p:cNvPr id="3" name="Text Placeholder 2">
            <a:extLst>
              <a:ext uri="{FF2B5EF4-FFF2-40B4-BE49-F238E27FC236}">
                <a16:creationId xmlns:a16="http://schemas.microsoft.com/office/drawing/2014/main" id="{F6F84FA2-483A-9B72-C33F-DB32F9C7C187}"/>
              </a:ext>
            </a:extLst>
          </p:cNvPr>
          <p:cNvSpPr>
            <a:spLocks noGrp="1"/>
          </p:cNvSpPr>
          <p:nvPr>
            <p:ph type="body" idx="1"/>
          </p:nvPr>
        </p:nvSpPr>
        <p:spPr>
          <a:xfrm>
            <a:off x="1049736" y="2101454"/>
            <a:ext cx="6447234" cy="1029890"/>
          </a:xfrm>
        </p:spPr>
        <p:txBody>
          <a:bodyPr anchor="b"/>
          <a:lstStyle>
            <a:lvl1pPr marL="0" indent="0">
              <a:buNone/>
              <a:defRPr sz="3000" b="1"/>
            </a:lvl1pPr>
            <a:lvl2pPr marL="571500" indent="0">
              <a:buNone/>
              <a:defRPr sz="2500" b="1"/>
            </a:lvl2pPr>
            <a:lvl3pPr marL="1143000" indent="0">
              <a:buNone/>
              <a:defRPr sz="2250" b="1"/>
            </a:lvl3pPr>
            <a:lvl4pPr marL="1714500" indent="0">
              <a:buNone/>
              <a:defRPr sz="2000" b="1"/>
            </a:lvl4pPr>
            <a:lvl5pPr marL="2286000" indent="0">
              <a:buNone/>
              <a:defRPr sz="2000" b="1"/>
            </a:lvl5pPr>
            <a:lvl6pPr marL="2857500" indent="0">
              <a:buNone/>
              <a:defRPr sz="2000" b="1"/>
            </a:lvl6pPr>
            <a:lvl7pPr marL="3429000" indent="0">
              <a:buNone/>
              <a:defRPr sz="2000" b="1"/>
            </a:lvl7pPr>
            <a:lvl8pPr marL="4000500" indent="0">
              <a:buNone/>
              <a:defRPr sz="2000" b="1"/>
            </a:lvl8pPr>
            <a:lvl9pPr marL="4572000" indent="0">
              <a:buNone/>
              <a:defRPr sz="2000" b="1"/>
            </a:lvl9pPr>
          </a:lstStyle>
          <a:p>
            <a:pPr lvl="0">
              <a:buNone/>
            </a:pPr>
            <a:r>
              <a:t>Click to edit Master text styles</a:t>
            </a:r>
          </a:p>
        </p:txBody>
      </p:sp>
      <p:sp>
        <p:nvSpPr>
          <p:cNvPr id="4" name="Content Placeholder 3">
            <a:extLst>
              <a:ext uri="{FF2B5EF4-FFF2-40B4-BE49-F238E27FC236}">
                <a16:creationId xmlns:a16="http://schemas.microsoft.com/office/drawing/2014/main" id="{1F50CD9C-DDCC-99FE-99BC-BEC0A665BE01}"/>
              </a:ext>
            </a:extLst>
          </p:cNvPr>
          <p:cNvSpPr>
            <a:spLocks noGrp="1"/>
          </p:cNvSpPr>
          <p:nvPr>
            <p:ph idx="2"/>
          </p:nvPr>
        </p:nvSpPr>
        <p:spPr>
          <a:xfrm>
            <a:off x="1049736" y="3131344"/>
            <a:ext cx="6447234" cy="4605735"/>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3923415D-3082-4BA2-4FF0-A99F64163327}"/>
              </a:ext>
            </a:extLst>
          </p:cNvPr>
          <p:cNvSpPr>
            <a:spLocks noGrp="1"/>
          </p:cNvSpPr>
          <p:nvPr>
            <p:ph type="body" idx="3"/>
          </p:nvPr>
        </p:nvSpPr>
        <p:spPr>
          <a:xfrm>
            <a:off x="7715250" y="2101454"/>
            <a:ext cx="6478985" cy="1029890"/>
          </a:xfrm>
        </p:spPr>
        <p:txBody>
          <a:bodyPr anchor="b"/>
          <a:lstStyle>
            <a:lvl1pPr marL="0" indent="0">
              <a:buNone/>
              <a:defRPr sz="3000" b="1"/>
            </a:lvl1pPr>
            <a:lvl2pPr marL="571500" indent="0">
              <a:buNone/>
              <a:defRPr sz="2500" b="1"/>
            </a:lvl2pPr>
            <a:lvl3pPr marL="1143000" indent="0">
              <a:buNone/>
              <a:defRPr sz="2250" b="1"/>
            </a:lvl3pPr>
            <a:lvl4pPr marL="1714500" indent="0">
              <a:buNone/>
              <a:defRPr sz="2000" b="1"/>
            </a:lvl4pPr>
            <a:lvl5pPr marL="2286000" indent="0">
              <a:buNone/>
              <a:defRPr sz="2000" b="1"/>
            </a:lvl5pPr>
            <a:lvl6pPr marL="2857500" indent="0">
              <a:buNone/>
              <a:defRPr sz="2000" b="1"/>
            </a:lvl6pPr>
            <a:lvl7pPr marL="3429000" indent="0">
              <a:buNone/>
              <a:defRPr sz="2000" b="1"/>
            </a:lvl7pPr>
            <a:lvl8pPr marL="4000500" indent="0">
              <a:buNone/>
              <a:defRPr sz="2000" b="1"/>
            </a:lvl8pPr>
            <a:lvl9pPr marL="4572000" indent="0">
              <a:buNone/>
              <a:defRPr sz="2000" b="1"/>
            </a:lvl9pPr>
          </a:lstStyle>
          <a:p>
            <a:pPr lvl="0">
              <a:buNone/>
            </a:pPr>
            <a:r>
              <a:t>Click to edit Master text styles</a:t>
            </a:r>
          </a:p>
        </p:txBody>
      </p:sp>
      <p:sp>
        <p:nvSpPr>
          <p:cNvPr id="6" name="Content Placeholder 5">
            <a:extLst>
              <a:ext uri="{FF2B5EF4-FFF2-40B4-BE49-F238E27FC236}">
                <a16:creationId xmlns:a16="http://schemas.microsoft.com/office/drawing/2014/main" id="{8EA2441C-4AA2-C016-FE9C-238FF3A26631}"/>
              </a:ext>
            </a:extLst>
          </p:cNvPr>
          <p:cNvSpPr>
            <a:spLocks noGrp="1"/>
          </p:cNvSpPr>
          <p:nvPr>
            <p:ph idx="4"/>
          </p:nvPr>
        </p:nvSpPr>
        <p:spPr>
          <a:xfrm>
            <a:off x="7715250" y="3131344"/>
            <a:ext cx="6478985" cy="4605735"/>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E39D74D9-EF73-FB1A-ECD3-64060EE9CB12}"/>
              </a:ext>
            </a:extLst>
          </p:cNvPr>
          <p:cNvSpPr>
            <a:spLocks noGrp="1"/>
          </p:cNvSpPr>
          <p:nvPr>
            <p:ph type="dt" idx="10"/>
          </p:nvPr>
        </p:nvSpPr>
        <p:spPr/>
        <p:txBody>
          <a:bodyPr/>
          <a:lstStyle/>
          <a:p>
            <a:fld id="{F38039EB-95FD-42A0-BF06-87A9D15142C9}" type="datetime1">
              <a:t>28/09/2026</a:t>
            </a:fld>
            <a:endParaRPr/>
          </a:p>
        </p:txBody>
      </p:sp>
      <p:sp>
        <p:nvSpPr>
          <p:cNvPr id="8" name="Footer Placeholder 7">
            <a:extLst>
              <a:ext uri="{FF2B5EF4-FFF2-40B4-BE49-F238E27FC236}">
                <a16:creationId xmlns:a16="http://schemas.microsoft.com/office/drawing/2014/main" id="{2268AE2F-7B86-2BF1-16C9-587DB1EC57F0}"/>
              </a:ext>
            </a:extLst>
          </p:cNvPr>
          <p:cNvSpPr>
            <a:spLocks noGrp="1"/>
          </p:cNvSpPr>
          <p:nvPr>
            <p:ph type="ftr" idx="11"/>
          </p:nvPr>
        </p:nvSpPr>
        <p:spPr/>
        <p:txBody>
          <a:bodyPr/>
          <a:lstStyle/>
          <a:p>
            <a:r>
              <a:t>Footer Text</a:t>
            </a:r>
          </a:p>
        </p:txBody>
      </p:sp>
      <p:sp>
        <p:nvSpPr>
          <p:cNvPr id="9" name="Slide Number Placeholder 8">
            <a:extLst>
              <a:ext uri="{FF2B5EF4-FFF2-40B4-BE49-F238E27FC236}">
                <a16:creationId xmlns:a16="http://schemas.microsoft.com/office/drawing/2014/main" id="{C2AFB467-292F-9FAE-ECEA-1FE527E7DE34}"/>
              </a:ext>
            </a:extLst>
          </p:cNvPr>
          <p:cNvSpPr>
            <a:spLocks noGrp="1"/>
          </p:cNvSpPr>
          <p:nvPr>
            <p:ph type="sldNum" idx="12"/>
          </p:nvPr>
        </p:nvSpPr>
        <p:spPr/>
        <p:txBody>
          <a:bodyPr/>
          <a:lstStyle/>
          <a:p>
            <a:fld id="{753D0FD4-819D-4187-8797-C35567B41C78}"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B50CA-868F-59F5-F73E-4203E57BA705}"/>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FA2037F8-DFE2-00F7-9B52-F4D20FD80173}"/>
              </a:ext>
            </a:extLst>
          </p:cNvPr>
          <p:cNvSpPr>
            <a:spLocks noGrp="1"/>
          </p:cNvSpPr>
          <p:nvPr>
            <p:ph type="dt" idx="10"/>
          </p:nvPr>
        </p:nvSpPr>
        <p:spPr/>
        <p:txBody>
          <a:bodyPr/>
          <a:lstStyle/>
          <a:p>
            <a:fld id="{6819701D-AA71-4F6F-B74A-236E07E9ABE4}" type="datetime1">
              <a:t>28/09/2026</a:t>
            </a:fld>
            <a:endParaRPr/>
          </a:p>
        </p:txBody>
      </p:sp>
      <p:sp>
        <p:nvSpPr>
          <p:cNvPr id="4" name="Footer Placeholder 3">
            <a:extLst>
              <a:ext uri="{FF2B5EF4-FFF2-40B4-BE49-F238E27FC236}">
                <a16:creationId xmlns:a16="http://schemas.microsoft.com/office/drawing/2014/main" id="{A414711D-8288-5E06-2EC0-B11886A86685}"/>
              </a:ext>
            </a:extLst>
          </p:cNvPr>
          <p:cNvSpPr>
            <a:spLocks noGrp="1"/>
          </p:cNvSpPr>
          <p:nvPr>
            <p:ph type="ftr" idx="11"/>
          </p:nvPr>
        </p:nvSpPr>
        <p:spPr/>
        <p:txBody>
          <a:bodyPr/>
          <a:lstStyle/>
          <a:p>
            <a:r>
              <a:t>Footer Text</a:t>
            </a:r>
          </a:p>
        </p:txBody>
      </p:sp>
      <p:sp>
        <p:nvSpPr>
          <p:cNvPr id="5" name="Slide Number Placeholder 4">
            <a:extLst>
              <a:ext uri="{FF2B5EF4-FFF2-40B4-BE49-F238E27FC236}">
                <a16:creationId xmlns:a16="http://schemas.microsoft.com/office/drawing/2014/main" id="{B932CC35-A8C4-E733-4D1B-D24C3999EBEA}"/>
              </a:ext>
            </a:extLst>
          </p:cNvPr>
          <p:cNvSpPr>
            <a:spLocks noGrp="1"/>
          </p:cNvSpPr>
          <p:nvPr>
            <p:ph type="sldNum" idx="12"/>
          </p:nvPr>
        </p:nvSpPr>
        <p:spPr/>
        <p:txBody>
          <a:bodyPr/>
          <a:lstStyle/>
          <a:p>
            <a:fld id="{753D0FD4-819D-4187-8797-C35567B41C78}"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311C33-7C4A-3F9B-2A0C-DC3F0566D4DE}"/>
              </a:ext>
            </a:extLst>
          </p:cNvPr>
          <p:cNvSpPr>
            <a:spLocks noGrp="1"/>
          </p:cNvSpPr>
          <p:nvPr>
            <p:ph type="dt" idx="10"/>
          </p:nvPr>
        </p:nvSpPr>
        <p:spPr/>
        <p:txBody>
          <a:bodyPr/>
          <a:lstStyle/>
          <a:p>
            <a:fld id="{18A4B20A-718A-4149-B5D2-676E857EB828}" type="datetime1">
              <a:t>28/09/2026</a:t>
            </a:fld>
            <a:endParaRPr/>
          </a:p>
        </p:txBody>
      </p:sp>
      <p:sp>
        <p:nvSpPr>
          <p:cNvPr id="3" name="Footer Placeholder 2">
            <a:extLst>
              <a:ext uri="{FF2B5EF4-FFF2-40B4-BE49-F238E27FC236}">
                <a16:creationId xmlns:a16="http://schemas.microsoft.com/office/drawing/2014/main" id="{7C7BDA0D-F96A-5771-1E49-41A5DDDF5891}"/>
              </a:ext>
            </a:extLst>
          </p:cNvPr>
          <p:cNvSpPr>
            <a:spLocks noGrp="1"/>
          </p:cNvSpPr>
          <p:nvPr>
            <p:ph type="ftr" idx="11"/>
          </p:nvPr>
        </p:nvSpPr>
        <p:spPr/>
        <p:txBody>
          <a:bodyPr/>
          <a:lstStyle/>
          <a:p>
            <a:r>
              <a:t>Footer Text</a:t>
            </a:r>
          </a:p>
        </p:txBody>
      </p:sp>
      <p:sp>
        <p:nvSpPr>
          <p:cNvPr id="4" name="Slide Number Placeholder 3">
            <a:extLst>
              <a:ext uri="{FF2B5EF4-FFF2-40B4-BE49-F238E27FC236}">
                <a16:creationId xmlns:a16="http://schemas.microsoft.com/office/drawing/2014/main" id="{94654CE1-2DA6-6569-9356-E06D9595378A}"/>
              </a:ext>
            </a:extLst>
          </p:cNvPr>
          <p:cNvSpPr>
            <a:spLocks noGrp="1"/>
          </p:cNvSpPr>
          <p:nvPr>
            <p:ph type="sldNum" idx="12"/>
          </p:nvPr>
        </p:nvSpPr>
        <p:spPr/>
        <p:txBody>
          <a:bodyPr/>
          <a:lstStyle/>
          <a:p>
            <a:fld id="{753D0FD4-819D-4187-8797-C35567B41C78}"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B26F6-1A1A-A8E8-4BAB-8BAD53C7E997}"/>
              </a:ext>
            </a:extLst>
          </p:cNvPr>
          <p:cNvSpPr>
            <a:spLocks noGrp="1"/>
          </p:cNvSpPr>
          <p:nvPr>
            <p:ph type="title"/>
          </p:nvPr>
        </p:nvSpPr>
        <p:spPr>
          <a:xfrm>
            <a:off x="1049736" y="571500"/>
            <a:ext cx="4915296" cy="2000250"/>
          </a:xfrm>
        </p:spPr>
        <p:txBody>
          <a:bodyPr anchor="b"/>
          <a:lstStyle>
            <a:lvl1pPr>
              <a:buNone/>
              <a:defRPr sz="4000"/>
            </a:lvl1pPr>
          </a:lstStyle>
          <a:p>
            <a:r>
              <a:t>Click to edit Master title style</a:t>
            </a:r>
          </a:p>
        </p:txBody>
      </p:sp>
      <p:sp>
        <p:nvSpPr>
          <p:cNvPr id="3" name="Content Placeholder 2">
            <a:extLst>
              <a:ext uri="{FF2B5EF4-FFF2-40B4-BE49-F238E27FC236}">
                <a16:creationId xmlns:a16="http://schemas.microsoft.com/office/drawing/2014/main" id="{68A0E2C5-58E6-564E-7943-221599AAB41E}"/>
              </a:ext>
            </a:extLst>
          </p:cNvPr>
          <p:cNvSpPr>
            <a:spLocks noGrp="1"/>
          </p:cNvSpPr>
          <p:nvPr>
            <p:ph idx="1"/>
          </p:nvPr>
        </p:nvSpPr>
        <p:spPr>
          <a:xfrm>
            <a:off x="6478985" y="1234282"/>
            <a:ext cx="7715250" cy="6092031"/>
          </a:xfrm>
        </p:spPr>
        <p:txBody>
          <a:bodyPr/>
          <a:lstStyle>
            <a:lvl1pPr>
              <a:buNone/>
              <a:defRPr sz="4000"/>
            </a:lvl1pPr>
            <a:lvl2pPr>
              <a:buNone/>
              <a:defRPr sz="3500"/>
            </a:lvl2pPr>
            <a:lvl3pPr>
              <a:buNone/>
              <a:defRPr sz="3000"/>
            </a:lvl3pPr>
            <a:lvl4pPr>
              <a:buNone/>
              <a:defRPr sz="2500"/>
            </a:lvl4pPr>
            <a:lvl5pPr>
              <a:buNone/>
              <a:defRPr sz="2500"/>
            </a:lvl5pPr>
            <a:lvl6pPr>
              <a:buNone/>
              <a:defRPr sz="2500"/>
            </a:lvl6pPr>
            <a:lvl7pPr>
              <a:buNone/>
              <a:defRPr sz="2500"/>
            </a:lvl7pPr>
            <a:lvl8pPr>
              <a:buNone/>
              <a:defRPr sz="2500"/>
            </a:lvl8pPr>
            <a:lvl9pPr>
              <a:buNone/>
              <a:defRPr sz="25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9E0CC79B-664C-66BE-C77E-1E245BDD981A}"/>
              </a:ext>
            </a:extLst>
          </p:cNvPr>
          <p:cNvSpPr>
            <a:spLocks noGrp="1"/>
          </p:cNvSpPr>
          <p:nvPr>
            <p:ph type="body" idx="2"/>
          </p:nvPr>
        </p:nvSpPr>
        <p:spPr>
          <a:xfrm>
            <a:off x="1049736" y="2571750"/>
            <a:ext cx="4915296" cy="4764485"/>
          </a:xfrm>
        </p:spPr>
        <p:txBody>
          <a:bodyPr/>
          <a:lstStyle>
            <a:lvl1pPr marL="0" indent="0">
              <a:buNone/>
              <a:defRPr sz="2000"/>
            </a:lvl1pPr>
            <a:lvl2pPr marL="571500" indent="0">
              <a:buNone/>
              <a:defRPr sz="1750"/>
            </a:lvl2pPr>
            <a:lvl3pPr marL="1143000" indent="0">
              <a:buNone/>
              <a:defRPr sz="1500"/>
            </a:lvl3pPr>
            <a:lvl4pPr marL="1714500" indent="0">
              <a:buNone/>
              <a:defRPr sz="1250"/>
            </a:lvl4pPr>
            <a:lvl5pPr marL="2286000" indent="0">
              <a:buNone/>
              <a:defRPr sz="1250"/>
            </a:lvl5pPr>
            <a:lvl6pPr marL="2857500" indent="0">
              <a:buNone/>
              <a:defRPr sz="1250"/>
            </a:lvl6pPr>
            <a:lvl7pPr marL="3429000" indent="0">
              <a:buNone/>
              <a:defRPr sz="1250"/>
            </a:lvl7pPr>
            <a:lvl8pPr marL="4000500" indent="0">
              <a:buNone/>
              <a:defRPr sz="1250"/>
            </a:lvl8pPr>
            <a:lvl9pPr marL="4572000" indent="0">
              <a:buNone/>
              <a:defRPr sz="1250"/>
            </a:lvl9pPr>
          </a:lstStyle>
          <a:p>
            <a:pPr lvl="0">
              <a:buNone/>
            </a:pPr>
            <a:r>
              <a:t>Click to edit Master text styles</a:t>
            </a:r>
          </a:p>
        </p:txBody>
      </p:sp>
      <p:sp>
        <p:nvSpPr>
          <p:cNvPr id="5" name="Date Placeholder 4">
            <a:extLst>
              <a:ext uri="{FF2B5EF4-FFF2-40B4-BE49-F238E27FC236}">
                <a16:creationId xmlns:a16="http://schemas.microsoft.com/office/drawing/2014/main" id="{3F6F373F-4588-3A5C-0610-D9E5599552CF}"/>
              </a:ext>
            </a:extLst>
          </p:cNvPr>
          <p:cNvSpPr>
            <a:spLocks noGrp="1"/>
          </p:cNvSpPr>
          <p:nvPr>
            <p:ph type="dt" idx="10"/>
          </p:nvPr>
        </p:nvSpPr>
        <p:spPr/>
        <p:txBody>
          <a:bodyPr/>
          <a:lstStyle/>
          <a:p>
            <a:fld id="{18A4B20A-718A-4149-B5D2-676E857EB828}" type="datetime1">
              <a:t>28/09/2026</a:t>
            </a:fld>
            <a:endParaRPr/>
          </a:p>
        </p:txBody>
      </p:sp>
      <p:sp>
        <p:nvSpPr>
          <p:cNvPr id="6" name="Footer Placeholder 5">
            <a:extLst>
              <a:ext uri="{FF2B5EF4-FFF2-40B4-BE49-F238E27FC236}">
                <a16:creationId xmlns:a16="http://schemas.microsoft.com/office/drawing/2014/main" id="{8D716052-1CE3-FEDE-7356-0F372E90A4DB}"/>
              </a:ext>
            </a:extLst>
          </p:cNvPr>
          <p:cNvSpPr>
            <a:spLocks noGrp="1"/>
          </p:cNvSpPr>
          <p:nvPr>
            <p:ph type="ftr" idx="11"/>
          </p:nvPr>
        </p:nvSpPr>
        <p:spPr/>
        <p:txBody>
          <a:bodyPr/>
          <a:lstStyle/>
          <a:p>
            <a:r>
              <a:t>Footer Text</a:t>
            </a:r>
          </a:p>
        </p:txBody>
      </p:sp>
      <p:sp>
        <p:nvSpPr>
          <p:cNvPr id="7" name="Slide Number Placeholder 6">
            <a:extLst>
              <a:ext uri="{FF2B5EF4-FFF2-40B4-BE49-F238E27FC236}">
                <a16:creationId xmlns:a16="http://schemas.microsoft.com/office/drawing/2014/main" id="{8853582E-327D-BAF7-959D-BAA38C39FEA6}"/>
              </a:ext>
            </a:extLst>
          </p:cNvPr>
          <p:cNvSpPr>
            <a:spLocks noGrp="1"/>
          </p:cNvSpPr>
          <p:nvPr>
            <p:ph type="sldNum" idx="12"/>
          </p:nvPr>
        </p:nvSpPr>
        <p:spPr/>
        <p:txBody>
          <a:bodyPr/>
          <a:lstStyle/>
          <a:p>
            <a:fld id="{753D0FD4-819D-4187-8797-C35567B41C78}"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C5E52-3DE5-E0BD-1875-2B3A5D302706}"/>
              </a:ext>
            </a:extLst>
          </p:cNvPr>
          <p:cNvSpPr>
            <a:spLocks noGrp="1"/>
          </p:cNvSpPr>
          <p:nvPr>
            <p:ph type="title"/>
          </p:nvPr>
        </p:nvSpPr>
        <p:spPr>
          <a:xfrm>
            <a:off x="1049736" y="571500"/>
            <a:ext cx="4915296" cy="2000250"/>
          </a:xfrm>
        </p:spPr>
        <p:txBody>
          <a:bodyPr anchor="b"/>
          <a:lstStyle>
            <a:lvl1pPr>
              <a:buNone/>
              <a:defRPr sz="4000"/>
            </a:lvl1pPr>
          </a:lstStyle>
          <a:p>
            <a:r>
              <a:t>Click to edit Master title style</a:t>
            </a:r>
          </a:p>
        </p:txBody>
      </p:sp>
      <p:sp>
        <p:nvSpPr>
          <p:cNvPr id="3" name="Picture Placeholder 2">
            <a:extLst>
              <a:ext uri="{FF2B5EF4-FFF2-40B4-BE49-F238E27FC236}">
                <a16:creationId xmlns:a16="http://schemas.microsoft.com/office/drawing/2014/main" id="{A81AC397-4327-AF3D-73EE-518520BFA9CB}"/>
              </a:ext>
            </a:extLst>
          </p:cNvPr>
          <p:cNvSpPr>
            <a:spLocks noGrp="1"/>
          </p:cNvSpPr>
          <p:nvPr>
            <p:ph type="pic" idx="1"/>
          </p:nvPr>
        </p:nvSpPr>
        <p:spPr>
          <a:xfrm>
            <a:off x="6478985" y="1234282"/>
            <a:ext cx="7715250" cy="6092031"/>
          </a:xfrm>
        </p:spPr>
        <p:txBody>
          <a:bodyPr/>
          <a:lstStyle>
            <a:lvl1pPr marL="0" indent="0">
              <a:buNone/>
              <a:defRPr sz="4000"/>
            </a:lvl1pPr>
            <a:lvl2pPr marL="571500" indent="0">
              <a:buNone/>
              <a:defRPr sz="3500"/>
            </a:lvl2pPr>
            <a:lvl3pPr marL="1143000" indent="0">
              <a:buNone/>
              <a:defRPr sz="3000"/>
            </a:lvl3pPr>
            <a:lvl4pPr marL="1714500" indent="0">
              <a:buNone/>
              <a:defRPr sz="2500"/>
            </a:lvl4pPr>
            <a:lvl5pPr marL="2286000" indent="0">
              <a:buNone/>
              <a:defRPr sz="2500"/>
            </a:lvl5pPr>
            <a:lvl6pPr marL="2857500" indent="0">
              <a:buNone/>
              <a:defRPr sz="2500"/>
            </a:lvl6pPr>
            <a:lvl7pPr marL="3429000" indent="0">
              <a:buNone/>
              <a:defRPr sz="2500"/>
            </a:lvl7pPr>
            <a:lvl8pPr marL="4000500" indent="0">
              <a:buNone/>
              <a:defRPr sz="2500"/>
            </a:lvl8pPr>
            <a:lvl9pPr marL="4572000" indent="0">
              <a:buNone/>
              <a:defRPr sz="2500"/>
            </a:lvl9pPr>
          </a:lstStyle>
          <a:p>
            <a:endParaRPr/>
          </a:p>
        </p:txBody>
      </p:sp>
      <p:sp>
        <p:nvSpPr>
          <p:cNvPr id="4" name="Text Placeholder 3">
            <a:extLst>
              <a:ext uri="{FF2B5EF4-FFF2-40B4-BE49-F238E27FC236}">
                <a16:creationId xmlns:a16="http://schemas.microsoft.com/office/drawing/2014/main" id="{01B0BDE3-CAEF-E9A7-BDC8-BCA73A74703A}"/>
              </a:ext>
            </a:extLst>
          </p:cNvPr>
          <p:cNvSpPr>
            <a:spLocks noGrp="1"/>
          </p:cNvSpPr>
          <p:nvPr>
            <p:ph type="body" idx="2"/>
          </p:nvPr>
        </p:nvSpPr>
        <p:spPr>
          <a:xfrm>
            <a:off x="1049736" y="2571750"/>
            <a:ext cx="4915296" cy="4764485"/>
          </a:xfrm>
        </p:spPr>
        <p:txBody>
          <a:bodyPr/>
          <a:lstStyle>
            <a:lvl1pPr marL="0" indent="0">
              <a:buNone/>
              <a:defRPr sz="2000"/>
            </a:lvl1pPr>
            <a:lvl2pPr marL="571500" indent="0">
              <a:buNone/>
              <a:defRPr sz="1750"/>
            </a:lvl2pPr>
            <a:lvl3pPr marL="1143000" indent="0">
              <a:buNone/>
              <a:defRPr sz="1500"/>
            </a:lvl3pPr>
            <a:lvl4pPr marL="1714500" indent="0">
              <a:buNone/>
              <a:defRPr sz="1250"/>
            </a:lvl4pPr>
            <a:lvl5pPr marL="2286000" indent="0">
              <a:buNone/>
              <a:defRPr sz="1250"/>
            </a:lvl5pPr>
            <a:lvl6pPr marL="2857500" indent="0">
              <a:buNone/>
              <a:defRPr sz="1250"/>
            </a:lvl6pPr>
            <a:lvl7pPr marL="3429000" indent="0">
              <a:buNone/>
              <a:defRPr sz="1250"/>
            </a:lvl7pPr>
            <a:lvl8pPr marL="4000500" indent="0">
              <a:buNone/>
              <a:defRPr sz="1250"/>
            </a:lvl8pPr>
            <a:lvl9pPr marL="4572000" indent="0">
              <a:buNone/>
              <a:defRPr sz="1250"/>
            </a:lvl9pPr>
          </a:lstStyle>
          <a:p>
            <a:pPr lvl="0">
              <a:buNone/>
            </a:pPr>
            <a:r>
              <a:t>Click to edit Master text styles</a:t>
            </a:r>
          </a:p>
        </p:txBody>
      </p:sp>
      <p:sp>
        <p:nvSpPr>
          <p:cNvPr id="5" name="Date Placeholder 4">
            <a:extLst>
              <a:ext uri="{FF2B5EF4-FFF2-40B4-BE49-F238E27FC236}">
                <a16:creationId xmlns:a16="http://schemas.microsoft.com/office/drawing/2014/main" id="{F1771C48-B8E2-3795-A798-7D6388A5F518}"/>
              </a:ext>
            </a:extLst>
          </p:cNvPr>
          <p:cNvSpPr>
            <a:spLocks noGrp="1"/>
          </p:cNvSpPr>
          <p:nvPr>
            <p:ph type="dt" idx="10"/>
          </p:nvPr>
        </p:nvSpPr>
        <p:spPr/>
        <p:txBody>
          <a:bodyPr/>
          <a:lstStyle/>
          <a:p>
            <a:fld id="{18A4B20A-718A-4149-B5D2-676E857EB828}" type="datetime1">
              <a:t>28/09/2026</a:t>
            </a:fld>
            <a:endParaRPr/>
          </a:p>
        </p:txBody>
      </p:sp>
      <p:sp>
        <p:nvSpPr>
          <p:cNvPr id="6" name="Footer Placeholder 5">
            <a:extLst>
              <a:ext uri="{FF2B5EF4-FFF2-40B4-BE49-F238E27FC236}">
                <a16:creationId xmlns:a16="http://schemas.microsoft.com/office/drawing/2014/main" id="{94F1400F-383A-244F-46FD-CDF01E77A344}"/>
              </a:ext>
            </a:extLst>
          </p:cNvPr>
          <p:cNvSpPr>
            <a:spLocks noGrp="1"/>
          </p:cNvSpPr>
          <p:nvPr>
            <p:ph type="ftr" idx="11"/>
          </p:nvPr>
        </p:nvSpPr>
        <p:spPr/>
        <p:txBody>
          <a:bodyPr/>
          <a:lstStyle/>
          <a:p>
            <a:r>
              <a:t>Footer Text</a:t>
            </a:r>
          </a:p>
        </p:txBody>
      </p:sp>
      <p:sp>
        <p:nvSpPr>
          <p:cNvPr id="7" name="Slide Number Placeholder 6">
            <a:extLst>
              <a:ext uri="{FF2B5EF4-FFF2-40B4-BE49-F238E27FC236}">
                <a16:creationId xmlns:a16="http://schemas.microsoft.com/office/drawing/2014/main" id="{5CC01A19-EBE6-BC96-B8AC-C51097C785BD}"/>
              </a:ext>
            </a:extLst>
          </p:cNvPr>
          <p:cNvSpPr>
            <a:spLocks noGrp="1"/>
          </p:cNvSpPr>
          <p:nvPr>
            <p:ph type="sldNum" idx="12"/>
          </p:nvPr>
        </p:nvSpPr>
        <p:spPr/>
        <p:txBody>
          <a:bodyPr/>
          <a:lstStyle/>
          <a:p>
            <a:fld id="{753D0FD4-819D-4187-8797-C35567B41C78}"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9EB89-F8FE-1CA0-4C55-98172BD2C691}"/>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A1BB0889-8192-D84C-67D1-A1CD522681F3}"/>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B7D79272-E06E-DF91-21AC-C91F0A26CC92}"/>
              </a:ext>
            </a:extLst>
          </p:cNvPr>
          <p:cNvSpPr>
            <a:spLocks noGrp="1"/>
          </p:cNvSpPr>
          <p:nvPr>
            <p:ph type="dt" idx="10"/>
          </p:nvPr>
        </p:nvSpPr>
        <p:spPr/>
        <p:txBody>
          <a:bodyPr/>
          <a:lstStyle/>
          <a:p>
            <a:fld id="{18A4B20A-718A-4149-B5D2-676E857EB828}" type="datetime1">
              <a:t>28/09/2026</a:t>
            </a:fld>
            <a:endParaRPr/>
          </a:p>
        </p:txBody>
      </p:sp>
      <p:sp>
        <p:nvSpPr>
          <p:cNvPr id="5" name="Footer Placeholder 4">
            <a:extLst>
              <a:ext uri="{FF2B5EF4-FFF2-40B4-BE49-F238E27FC236}">
                <a16:creationId xmlns:a16="http://schemas.microsoft.com/office/drawing/2014/main" id="{E901950E-5BC0-7B63-142F-366BB322D815}"/>
              </a:ext>
            </a:extLst>
          </p:cNvPr>
          <p:cNvSpPr>
            <a:spLocks noGrp="1"/>
          </p:cNvSpPr>
          <p:nvPr>
            <p:ph type="ftr" idx="11"/>
          </p:nvPr>
        </p:nvSpPr>
        <p:spPr/>
        <p:txBody>
          <a:bodyPr/>
          <a:lstStyle/>
          <a:p>
            <a:r>
              <a:t>Footer Text</a:t>
            </a:r>
          </a:p>
        </p:txBody>
      </p:sp>
      <p:sp>
        <p:nvSpPr>
          <p:cNvPr id="6" name="Slide Number Placeholder 5">
            <a:extLst>
              <a:ext uri="{FF2B5EF4-FFF2-40B4-BE49-F238E27FC236}">
                <a16:creationId xmlns:a16="http://schemas.microsoft.com/office/drawing/2014/main" id="{A86952E8-C797-099C-AE52-F5775DF17FDF}"/>
              </a:ext>
            </a:extLst>
          </p:cNvPr>
          <p:cNvSpPr>
            <a:spLocks noGrp="1"/>
          </p:cNvSpPr>
          <p:nvPr>
            <p:ph type="sldNum" idx="12"/>
          </p:nvPr>
        </p:nvSpPr>
        <p:spPr/>
        <p:txBody>
          <a:bodyPr/>
          <a:lstStyle/>
          <a:p>
            <a:fld id="{753D0FD4-819D-4187-8797-C35567B41C78}"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2A4D8A-F32F-3574-5B4E-EB0ED12CABE9}"/>
              </a:ext>
            </a:extLst>
          </p:cNvPr>
          <p:cNvSpPr>
            <a:spLocks noGrp="1"/>
          </p:cNvSpPr>
          <p:nvPr>
            <p:ph type="title"/>
          </p:nvPr>
        </p:nvSpPr>
        <p:spPr>
          <a:xfrm>
            <a:off x="10906125" y="456406"/>
            <a:ext cx="3286125" cy="7264798"/>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603B9E12-F873-30FC-C6F3-16BF7B4A9961}"/>
              </a:ext>
            </a:extLst>
          </p:cNvPr>
          <p:cNvSpPr>
            <a:spLocks noGrp="1"/>
          </p:cNvSpPr>
          <p:nvPr>
            <p:ph type="body" idx="1"/>
          </p:nvPr>
        </p:nvSpPr>
        <p:spPr>
          <a:xfrm>
            <a:off x="1047750" y="456406"/>
            <a:ext cx="9667875" cy="7264798"/>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0FFA842-A733-436F-952F-51FA4AFA0F24}"/>
              </a:ext>
            </a:extLst>
          </p:cNvPr>
          <p:cNvSpPr>
            <a:spLocks noGrp="1"/>
          </p:cNvSpPr>
          <p:nvPr>
            <p:ph type="dt" idx="10"/>
          </p:nvPr>
        </p:nvSpPr>
        <p:spPr/>
        <p:txBody>
          <a:bodyPr/>
          <a:lstStyle/>
          <a:p>
            <a:fld id="{18A4B20A-718A-4149-B5D2-676E857EB828}" type="datetime1">
              <a:t>28/09/2026</a:t>
            </a:fld>
            <a:endParaRPr/>
          </a:p>
        </p:txBody>
      </p:sp>
      <p:sp>
        <p:nvSpPr>
          <p:cNvPr id="5" name="Footer Placeholder 4">
            <a:extLst>
              <a:ext uri="{FF2B5EF4-FFF2-40B4-BE49-F238E27FC236}">
                <a16:creationId xmlns:a16="http://schemas.microsoft.com/office/drawing/2014/main" id="{3054320C-A989-7DF1-39F2-66DB90C5F575}"/>
              </a:ext>
            </a:extLst>
          </p:cNvPr>
          <p:cNvSpPr>
            <a:spLocks noGrp="1"/>
          </p:cNvSpPr>
          <p:nvPr>
            <p:ph type="ftr" idx="11"/>
          </p:nvPr>
        </p:nvSpPr>
        <p:spPr/>
        <p:txBody>
          <a:bodyPr/>
          <a:lstStyle/>
          <a:p>
            <a:r>
              <a:t>Footer Text</a:t>
            </a:r>
          </a:p>
        </p:txBody>
      </p:sp>
      <p:sp>
        <p:nvSpPr>
          <p:cNvPr id="6" name="Slide Number Placeholder 5">
            <a:extLst>
              <a:ext uri="{FF2B5EF4-FFF2-40B4-BE49-F238E27FC236}">
                <a16:creationId xmlns:a16="http://schemas.microsoft.com/office/drawing/2014/main" id="{EF9F3D98-EE7D-2149-FADF-C01D2AB65943}"/>
              </a:ext>
            </a:extLst>
          </p:cNvPr>
          <p:cNvSpPr>
            <a:spLocks noGrp="1"/>
          </p:cNvSpPr>
          <p:nvPr>
            <p:ph type="sldNum" idx="12"/>
          </p:nvPr>
        </p:nvSpPr>
        <p:spPr/>
        <p:txBody>
          <a:bodyPr/>
          <a:lstStyle/>
          <a:p>
            <a:fld id="{753D0FD4-819D-4187-8797-C35567B41C78}" type="slidenum">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17725D-EC9C-CE80-4B32-504B24904546}"/>
              </a:ext>
            </a:extLst>
          </p:cNvPr>
          <p:cNvSpPr>
            <a:spLocks noGrp="1"/>
          </p:cNvSpPr>
          <p:nvPr>
            <p:ph type="title"/>
          </p:nvPr>
        </p:nvSpPr>
        <p:spPr>
          <a:xfrm>
            <a:off x="1047750" y="456407"/>
            <a:ext cx="13144500" cy="1656954"/>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6C8FF22D-270D-1170-68BA-62FCDA575075}"/>
              </a:ext>
            </a:extLst>
          </p:cNvPr>
          <p:cNvSpPr>
            <a:spLocks noGrp="1"/>
          </p:cNvSpPr>
          <p:nvPr>
            <p:ph type="body" idx="1"/>
          </p:nvPr>
        </p:nvSpPr>
        <p:spPr>
          <a:xfrm>
            <a:off x="1047750" y="2282031"/>
            <a:ext cx="13144500" cy="5439173"/>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3CA228FC-D5D5-D9BA-512C-0C5AF133AABE}"/>
              </a:ext>
            </a:extLst>
          </p:cNvPr>
          <p:cNvSpPr>
            <a:spLocks noGrp="1"/>
          </p:cNvSpPr>
          <p:nvPr>
            <p:ph type="dt" idx="2"/>
          </p:nvPr>
        </p:nvSpPr>
        <p:spPr>
          <a:xfrm>
            <a:off x="1047750" y="7945438"/>
            <a:ext cx="3429000" cy="456406"/>
          </a:xfrm>
          <a:prstGeom prst="rect">
            <a:avLst/>
          </a:prstGeom>
        </p:spPr>
        <p:txBody>
          <a:bodyPr vert="horz" lIns="91440" tIns="45720" rIns="91440" bIns="45720" anchor="ctr"/>
          <a:lstStyle>
            <a:lvl1pPr algn="l">
              <a:buNone/>
              <a:defRPr sz="1500">
                <a:solidFill>
                  <a:schemeClr val="tx1">
                    <a:tint val="82000"/>
                  </a:schemeClr>
                </a:solidFill>
              </a:defRPr>
            </a:lvl1pPr>
          </a:lstStyle>
          <a:p>
            <a:fld id="{18A4B20A-718A-4149-B5D2-676E857EB828}" type="datetime1">
              <a:t>28/09/2026</a:t>
            </a:fld>
            <a:endParaRPr/>
          </a:p>
        </p:txBody>
      </p:sp>
      <p:sp>
        <p:nvSpPr>
          <p:cNvPr id="5" name="Footer Placeholder 4">
            <a:extLst>
              <a:ext uri="{FF2B5EF4-FFF2-40B4-BE49-F238E27FC236}">
                <a16:creationId xmlns:a16="http://schemas.microsoft.com/office/drawing/2014/main" id="{E64DA4D4-A072-9B07-9875-B277C8FFBBB2}"/>
              </a:ext>
            </a:extLst>
          </p:cNvPr>
          <p:cNvSpPr>
            <a:spLocks noGrp="1"/>
          </p:cNvSpPr>
          <p:nvPr>
            <p:ph type="ftr" idx="3"/>
          </p:nvPr>
        </p:nvSpPr>
        <p:spPr>
          <a:xfrm>
            <a:off x="5048250" y="7945438"/>
            <a:ext cx="5143500" cy="456406"/>
          </a:xfrm>
          <a:prstGeom prst="rect">
            <a:avLst/>
          </a:prstGeom>
        </p:spPr>
        <p:txBody>
          <a:bodyPr vert="horz" lIns="91440" tIns="45720" rIns="91440" bIns="45720" anchor="ctr"/>
          <a:lstStyle>
            <a:lvl1pPr algn="ctr">
              <a:buNone/>
              <a:defRPr sz="1500">
                <a:solidFill>
                  <a:schemeClr val="tx1">
                    <a:tint val="82000"/>
                  </a:schemeClr>
                </a:solidFill>
              </a:defRPr>
            </a:lvl1pPr>
          </a:lstStyle>
          <a:p>
            <a:r>
              <a:t>Footer Text</a:t>
            </a:r>
          </a:p>
        </p:txBody>
      </p:sp>
      <p:sp>
        <p:nvSpPr>
          <p:cNvPr id="6" name="Slide Number Placeholder 5">
            <a:extLst>
              <a:ext uri="{FF2B5EF4-FFF2-40B4-BE49-F238E27FC236}">
                <a16:creationId xmlns:a16="http://schemas.microsoft.com/office/drawing/2014/main" id="{B81495B5-007F-34E0-0F5F-4BA99FB295A0}"/>
              </a:ext>
            </a:extLst>
          </p:cNvPr>
          <p:cNvSpPr>
            <a:spLocks noGrp="1"/>
          </p:cNvSpPr>
          <p:nvPr>
            <p:ph type="sldNum" idx="4"/>
          </p:nvPr>
        </p:nvSpPr>
        <p:spPr>
          <a:xfrm>
            <a:off x="10763250" y="7945438"/>
            <a:ext cx="3429000" cy="456406"/>
          </a:xfrm>
          <a:prstGeom prst="rect">
            <a:avLst/>
          </a:prstGeom>
        </p:spPr>
        <p:txBody>
          <a:bodyPr vert="horz" lIns="91440" tIns="45720" rIns="91440" bIns="45720" anchor="ctr"/>
          <a:lstStyle>
            <a:lvl1pPr algn="r">
              <a:buNone/>
              <a:defRPr sz="1500">
                <a:solidFill>
                  <a:schemeClr val="tx1">
                    <a:tint val="82000"/>
                  </a:schemeClr>
                </a:solidFill>
              </a:defRPr>
            </a:lvl1pPr>
          </a:lstStyle>
          <a:p>
            <a:fld id="{753D0FD4-819D-4187-8797-C35567B41C78}"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1143000">
        <a:lnSpc>
          <a:spcPct val="90000"/>
        </a:lnSpc>
        <a:spcBef>
          <a:spcPct val="0"/>
        </a:spcBef>
        <a:buNone/>
        <a:defRPr sz="5500" kern="1200">
          <a:solidFill>
            <a:schemeClr val="tx1"/>
          </a:solidFill>
          <a:latin typeface="+mj-lt"/>
          <a:ea typeface="+mj-lt"/>
          <a:cs typeface="+mj-lt"/>
        </a:defRPr>
      </a:lvl1pPr>
    </p:titleStyle>
    <p:bodyStyle>
      <a:lvl1pPr marL="285750" indent="-285750" algn="l" defTabSz="1143000">
        <a:lnSpc>
          <a:spcPct val="90000"/>
        </a:lnSpc>
        <a:spcBef>
          <a:spcPts val="1250"/>
        </a:spcBef>
        <a:buFont typeface="Arial"/>
        <a:buChar char="•"/>
        <a:defRPr sz="3500" kern="1200">
          <a:solidFill>
            <a:schemeClr val="tx1"/>
          </a:solidFill>
          <a:latin typeface="+mn-lt"/>
          <a:ea typeface="+mn-lt"/>
          <a:cs typeface="+mn-lt"/>
        </a:defRPr>
      </a:lvl1pPr>
      <a:lvl2pPr marL="857250" indent="-285750" algn="l" defTabSz="1143000">
        <a:lnSpc>
          <a:spcPct val="90000"/>
        </a:lnSpc>
        <a:spcBef>
          <a:spcPts val="625"/>
        </a:spcBef>
        <a:buFont typeface="Arial"/>
        <a:buChar char="•"/>
        <a:defRPr sz="3000" kern="1200">
          <a:solidFill>
            <a:schemeClr val="tx1"/>
          </a:solidFill>
          <a:latin typeface="+mn-lt"/>
          <a:ea typeface="+mn-lt"/>
          <a:cs typeface="+mn-lt"/>
        </a:defRPr>
      </a:lvl2pPr>
      <a:lvl3pPr marL="1428750" indent="-285750" algn="l" defTabSz="1143000">
        <a:lnSpc>
          <a:spcPct val="90000"/>
        </a:lnSpc>
        <a:spcBef>
          <a:spcPts val="625"/>
        </a:spcBef>
        <a:buFont typeface="Arial"/>
        <a:buChar char="•"/>
        <a:defRPr sz="2500" kern="1200">
          <a:solidFill>
            <a:schemeClr val="tx1"/>
          </a:solidFill>
          <a:latin typeface="+mn-lt"/>
          <a:ea typeface="+mn-lt"/>
          <a:cs typeface="+mn-lt"/>
        </a:defRPr>
      </a:lvl3pPr>
      <a:lvl4pPr marL="2000250" indent="-285750" algn="l" defTabSz="1143000">
        <a:lnSpc>
          <a:spcPct val="90000"/>
        </a:lnSpc>
        <a:spcBef>
          <a:spcPts val="625"/>
        </a:spcBef>
        <a:buFont typeface="Arial"/>
        <a:buChar char="•"/>
        <a:defRPr sz="2250" kern="1200">
          <a:solidFill>
            <a:schemeClr val="tx1"/>
          </a:solidFill>
          <a:latin typeface="+mn-lt"/>
          <a:ea typeface="+mn-lt"/>
          <a:cs typeface="+mn-lt"/>
        </a:defRPr>
      </a:lvl4pPr>
      <a:lvl5pPr marL="2571750" indent="-285750" algn="l" defTabSz="1143000">
        <a:lnSpc>
          <a:spcPct val="90000"/>
        </a:lnSpc>
        <a:spcBef>
          <a:spcPts val="625"/>
        </a:spcBef>
        <a:buFont typeface="Arial"/>
        <a:buChar char="•"/>
        <a:defRPr sz="2250" kern="1200">
          <a:solidFill>
            <a:schemeClr val="tx1"/>
          </a:solidFill>
          <a:latin typeface="+mn-lt"/>
          <a:ea typeface="+mn-lt"/>
          <a:cs typeface="+mn-lt"/>
        </a:defRPr>
      </a:lvl5pPr>
      <a:lvl6pPr marL="3143250" indent="-285750" algn="l" defTabSz="1143000">
        <a:lnSpc>
          <a:spcPct val="90000"/>
        </a:lnSpc>
        <a:spcBef>
          <a:spcPts val="625"/>
        </a:spcBef>
        <a:buFont typeface="Arial"/>
        <a:buChar char="•"/>
        <a:defRPr sz="2250" kern="1200">
          <a:solidFill>
            <a:schemeClr val="tx1"/>
          </a:solidFill>
          <a:latin typeface="+mn-lt"/>
          <a:ea typeface="+mn-lt"/>
          <a:cs typeface="+mn-lt"/>
        </a:defRPr>
      </a:lvl6pPr>
      <a:lvl7pPr marL="3714750" indent="-285750" algn="l" defTabSz="1143000">
        <a:lnSpc>
          <a:spcPct val="90000"/>
        </a:lnSpc>
        <a:spcBef>
          <a:spcPts val="625"/>
        </a:spcBef>
        <a:buFont typeface="Arial"/>
        <a:buChar char="•"/>
        <a:defRPr sz="2250" kern="1200">
          <a:solidFill>
            <a:schemeClr val="tx1"/>
          </a:solidFill>
          <a:latin typeface="+mn-lt"/>
          <a:ea typeface="+mn-lt"/>
          <a:cs typeface="+mn-lt"/>
        </a:defRPr>
      </a:lvl7pPr>
      <a:lvl8pPr marL="4286250" indent="-285750" algn="l" defTabSz="1143000">
        <a:lnSpc>
          <a:spcPct val="90000"/>
        </a:lnSpc>
        <a:spcBef>
          <a:spcPts val="625"/>
        </a:spcBef>
        <a:buFont typeface="Arial"/>
        <a:buChar char="•"/>
        <a:defRPr sz="2250" kern="1200">
          <a:solidFill>
            <a:schemeClr val="tx1"/>
          </a:solidFill>
          <a:latin typeface="+mn-lt"/>
          <a:ea typeface="+mn-lt"/>
          <a:cs typeface="+mn-lt"/>
        </a:defRPr>
      </a:lvl8pPr>
      <a:lvl9pPr marL="4857750" indent="-285750" algn="l" defTabSz="1143000">
        <a:lnSpc>
          <a:spcPct val="90000"/>
        </a:lnSpc>
        <a:spcBef>
          <a:spcPts val="625"/>
        </a:spcBef>
        <a:buFont typeface="Arial"/>
        <a:buChar char="•"/>
        <a:defRPr sz="2250" kern="1200">
          <a:solidFill>
            <a:schemeClr val="tx1"/>
          </a:solidFill>
          <a:latin typeface="+mn-lt"/>
          <a:ea typeface="+mn-lt"/>
          <a:cs typeface="+mn-lt"/>
        </a:defRPr>
      </a:lvl9pPr>
    </p:bodyStyle>
    <p:otherStyle>
      <a:lvl1pPr marL="0" algn="l" defTabSz="1143000">
        <a:buNone/>
        <a:defRPr sz="2250" kern="1200">
          <a:solidFill>
            <a:schemeClr val="tx1"/>
          </a:solidFill>
          <a:latin typeface="+mn-lt"/>
          <a:ea typeface="+mn-lt"/>
          <a:cs typeface="+mn-lt"/>
        </a:defRPr>
      </a:lvl1pPr>
      <a:lvl2pPr marL="571500" algn="l" defTabSz="1143000">
        <a:buNone/>
        <a:defRPr sz="2250" kern="1200">
          <a:solidFill>
            <a:schemeClr val="tx1"/>
          </a:solidFill>
          <a:latin typeface="+mn-lt"/>
          <a:ea typeface="+mn-lt"/>
          <a:cs typeface="+mn-lt"/>
        </a:defRPr>
      </a:lvl2pPr>
      <a:lvl3pPr marL="1143000" algn="l" defTabSz="1143000">
        <a:buNone/>
        <a:defRPr sz="2250" kern="1200">
          <a:solidFill>
            <a:schemeClr val="tx1"/>
          </a:solidFill>
          <a:latin typeface="+mn-lt"/>
          <a:ea typeface="+mn-lt"/>
          <a:cs typeface="+mn-lt"/>
        </a:defRPr>
      </a:lvl3pPr>
      <a:lvl4pPr marL="1714500" algn="l" defTabSz="1143000">
        <a:buNone/>
        <a:defRPr sz="2250" kern="1200">
          <a:solidFill>
            <a:schemeClr val="tx1"/>
          </a:solidFill>
          <a:latin typeface="+mn-lt"/>
          <a:ea typeface="+mn-lt"/>
          <a:cs typeface="+mn-lt"/>
        </a:defRPr>
      </a:lvl4pPr>
      <a:lvl5pPr marL="2286000" algn="l" defTabSz="1143000">
        <a:buNone/>
        <a:defRPr sz="2250" kern="1200">
          <a:solidFill>
            <a:schemeClr val="tx1"/>
          </a:solidFill>
          <a:latin typeface="+mn-lt"/>
          <a:ea typeface="+mn-lt"/>
          <a:cs typeface="+mn-lt"/>
        </a:defRPr>
      </a:lvl5pPr>
      <a:lvl6pPr marL="2857500" algn="l" defTabSz="1143000">
        <a:buNone/>
        <a:defRPr sz="2250" kern="1200">
          <a:solidFill>
            <a:schemeClr val="tx1"/>
          </a:solidFill>
          <a:latin typeface="+mn-lt"/>
          <a:ea typeface="+mn-lt"/>
          <a:cs typeface="+mn-lt"/>
        </a:defRPr>
      </a:lvl6pPr>
      <a:lvl7pPr marL="3429000" algn="l" defTabSz="1143000">
        <a:buNone/>
        <a:defRPr sz="2250" kern="1200">
          <a:solidFill>
            <a:schemeClr val="tx1"/>
          </a:solidFill>
          <a:latin typeface="+mn-lt"/>
          <a:ea typeface="+mn-lt"/>
          <a:cs typeface="+mn-lt"/>
        </a:defRPr>
      </a:lvl7pPr>
      <a:lvl8pPr marL="4000500" algn="l" defTabSz="1143000">
        <a:buNone/>
        <a:defRPr sz="2250" kern="1200">
          <a:solidFill>
            <a:schemeClr val="tx1"/>
          </a:solidFill>
          <a:latin typeface="+mn-lt"/>
          <a:ea typeface="+mn-lt"/>
          <a:cs typeface="+mn-lt"/>
        </a:defRPr>
      </a:lvl8pPr>
      <a:lvl9pPr marL="4572000" algn="l" defTabSz="1143000">
        <a:buNone/>
        <a:defRPr sz="225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4F6A"/>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685C75A-166E-4884-8EF4-5E0FD0048E29}"/>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D7E8EE"/>
                </a:solidFill>
                <a:latin typeface="Arial"/>
                <a:ea typeface="Arial"/>
                <a:cs typeface="Arial"/>
              </a:defRPr>
            </a:pPr>
            <a:r>
              <a:rPr sz="1425" b="1">
                <a:solidFill>
                  <a:srgbClr val="D7E8EE"/>
                </a:solidFill>
                <a:latin typeface="Arial"/>
                <a:ea typeface="Arial"/>
                <a:cs typeface="Arial"/>
              </a:rPr>
              <a:t>DÀNH CHO PHỤ HUYNH VIỆT TẠI CALGARY</a:t>
            </a:r>
          </a:p>
        </p:txBody>
      </p:sp>
      <p:sp>
        <p:nvSpPr>
          <p:cNvPr id="2" name="Rectangle 1">
            <a:extLst>
              <a:ext uri="{FF2B5EF4-FFF2-40B4-BE49-F238E27FC236}">
                <a16:creationId xmlns:a16="http://schemas.microsoft.com/office/drawing/2014/main" id="{06B422A1-7DB0-41F0-8953-A806F3EB4BAF}"/>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FAF6F0"/>
                </a:solidFill>
                <a:latin typeface="Arial"/>
                <a:ea typeface="Arial"/>
                <a:cs typeface="Arial"/>
              </a:defRPr>
            </a:pPr>
            <a:r>
              <a:rPr sz="1650" b="0">
                <a:solidFill>
                  <a:srgbClr val="FAF6F0"/>
                </a:solidFill>
                <a:latin typeface="Arial"/>
                <a:ea typeface="Arial"/>
                <a:cs typeface="Arial"/>
              </a:rPr>
              <a:t>01</a:t>
            </a:r>
          </a:p>
        </p:txBody>
      </p:sp>
      <p:sp>
        <p:nvSpPr>
          <p:cNvPr id="4" name="Rectangle 3">
            <a:extLst>
              <a:ext uri="{FF2B5EF4-FFF2-40B4-BE49-F238E27FC236}">
                <a16:creationId xmlns:a16="http://schemas.microsoft.com/office/drawing/2014/main" id="{69DD4BD0-AE3E-4E46-82B5-C0A9F46CE49D}"/>
              </a:ext>
            </a:extLst>
          </p:cNvPr>
          <p:cNvSpPr>
            <a:spLocks noGrp="1"/>
          </p:cNvSpPr>
          <p:nvPr/>
        </p:nvSpPr>
        <p:spPr>
          <a:xfrm>
            <a:off x="666750" y="7591425"/>
            <a:ext cx="7143750" cy="323850"/>
          </a:xfrm>
          <a:prstGeom prst="rect">
            <a:avLst/>
          </a:prstGeom>
          <a:noFill/>
          <a:ln w="0">
            <a:noFill/>
          </a:ln>
        </p:spPr>
        <p:txBody>
          <a:bodyPr>
            <a:noAutofit/>
          </a:bodyPr>
          <a:lstStyle/>
          <a:p>
            <a:pPr>
              <a:buNone/>
              <a:defRPr sz="1875" b="1">
                <a:solidFill>
                  <a:srgbClr val="FAF6F0"/>
                </a:solidFill>
                <a:latin typeface="Arial"/>
                <a:ea typeface="Arial"/>
                <a:cs typeface="Arial"/>
              </a:defRPr>
            </a:pPr>
            <a:r>
              <a:rPr sz="1875" b="1">
                <a:solidFill>
                  <a:srgbClr val="FAF6F0"/>
                </a:solidFill>
                <a:latin typeface="Arial"/>
                <a:ea typeface="Arial"/>
                <a:cs typeface="Arial"/>
              </a:rPr>
              <a:t>Clara Nguyen - 778 836 2495</a:t>
            </a:r>
          </a:p>
        </p:txBody>
      </p:sp>
      <p:sp>
        <p:nvSpPr>
          <p:cNvPr id="5" name="Rectangle 4">
            <a:extLst>
              <a:ext uri="{FF2B5EF4-FFF2-40B4-BE49-F238E27FC236}">
                <a16:creationId xmlns:a16="http://schemas.microsoft.com/office/drawing/2014/main" id="{594B0144-7581-4DF7-A513-72E831690CD1}"/>
              </a:ext>
            </a:extLst>
          </p:cNvPr>
          <p:cNvSpPr>
            <a:spLocks noGrp="1"/>
          </p:cNvSpPr>
          <p:nvPr/>
        </p:nvSpPr>
        <p:spPr>
          <a:xfrm>
            <a:off x="666750" y="7924800"/>
            <a:ext cx="7143750" cy="276225"/>
          </a:xfrm>
          <a:prstGeom prst="rect">
            <a:avLst/>
          </a:prstGeom>
          <a:noFill/>
          <a:ln w="0">
            <a:noFill/>
          </a:ln>
        </p:spPr>
        <p:txBody>
          <a:bodyPr>
            <a:noAutofit/>
          </a:bodyPr>
          <a:lstStyle/>
          <a:p>
            <a:pPr>
              <a:buNone/>
              <a:defRPr sz="1575" b="0">
                <a:solidFill>
                  <a:srgbClr val="D7E8EE"/>
                </a:solidFill>
                <a:latin typeface="Arial"/>
                <a:ea typeface="Arial"/>
                <a:cs typeface="Arial"/>
              </a:defRPr>
            </a:pPr>
            <a:r>
              <a:rPr sz="1575" b="0">
                <a:solidFill>
                  <a:srgbClr val="D7E8EE"/>
                </a:solidFill>
                <a:latin typeface="Arial"/>
                <a:ea typeface="Arial"/>
                <a:cs typeface="Arial"/>
              </a:rPr>
              <a:t>Calgary REALTOR® and Property Manager</a:t>
            </a:r>
          </a:p>
        </p:txBody>
      </p:sp>
      <p:pic>
        <p:nvPicPr>
          <p:cNvPr id="17" name="Picture 16"/>
          <p:cNvPicPr>
            <a:picLocks noChangeAspect="1"/>
          </p:cNvPicPr>
          <p:nvPr/>
        </p:nvPicPr>
        <p:blipFill>
          <a:blip r:embed="rId3"/>
          <a:srcRect l="49" r="49"/>
          <a:stretch>
            <a:fillRect/>
          </a:stretch>
        </p:blipFill>
        <p:spPr>
          <a:xfrm>
            <a:off x="9096375" y="952500"/>
            <a:ext cx="5524500" cy="6181725"/>
          </a:xfrm>
          <a:prstGeom prst="rect">
            <a:avLst/>
          </a:prstGeom>
        </p:spPr>
      </p:pic>
      <p:sp>
        <p:nvSpPr>
          <p:cNvPr id="8" name="Rectangle 7">
            <a:extLst>
              <a:ext uri="{FF2B5EF4-FFF2-40B4-BE49-F238E27FC236}">
                <a16:creationId xmlns:a16="http://schemas.microsoft.com/office/drawing/2014/main" id="{56559140-A809-4D12-BE63-92BC11FCA651}"/>
              </a:ext>
            </a:extLst>
          </p:cNvPr>
          <p:cNvSpPr>
            <a:spLocks noGrp="1"/>
          </p:cNvSpPr>
          <p:nvPr/>
        </p:nvSpPr>
        <p:spPr>
          <a:xfrm>
            <a:off x="666750" y="1590675"/>
            <a:ext cx="7810500" cy="428625"/>
          </a:xfrm>
          <a:prstGeom prst="rect">
            <a:avLst/>
          </a:prstGeom>
          <a:noFill/>
          <a:ln w="0">
            <a:noFill/>
          </a:ln>
        </p:spPr>
        <p:txBody>
          <a:bodyPr>
            <a:noAutofit/>
          </a:bodyPr>
          <a:lstStyle/>
          <a:p>
            <a:pPr>
              <a:buNone/>
              <a:defRPr sz="1875" b="1">
                <a:solidFill>
                  <a:srgbClr val="D7E8EE"/>
                </a:solidFill>
                <a:latin typeface="Arial"/>
                <a:ea typeface="Arial"/>
                <a:cs typeface="Arial"/>
              </a:defRPr>
            </a:pPr>
            <a:r>
              <a:rPr sz="1875" b="1">
                <a:solidFill>
                  <a:srgbClr val="D7E8EE"/>
                </a:solidFill>
                <a:latin typeface="Arial"/>
                <a:ea typeface="Arial"/>
                <a:cs typeface="Arial"/>
              </a:rPr>
              <a:t>TÌM HIỂU VỀ</a:t>
            </a:r>
          </a:p>
        </p:txBody>
      </p:sp>
      <p:sp>
        <p:nvSpPr>
          <p:cNvPr id="9" name="Rectangle 8">
            <a:extLst>
              <a:ext uri="{FF2B5EF4-FFF2-40B4-BE49-F238E27FC236}">
                <a16:creationId xmlns:a16="http://schemas.microsoft.com/office/drawing/2014/main" id="{D89FDABE-9440-4BF6-B68A-D52ADF9085E9}"/>
              </a:ext>
            </a:extLst>
          </p:cNvPr>
          <p:cNvSpPr>
            <a:spLocks noGrp="1"/>
          </p:cNvSpPr>
          <p:nvPr/>
        </p:nvSpPr>
        <p:spPr>
          <a:xfrm>
            <a:off x="571500" y="2362200"/>
            <a:ext cx="8382000" cy="3333750"/>
          </a:xfrm>
          <a:prstGeom prst="rect">
            <a:avLst/>
          </a:prstGeom>
          <a:noFill/>
          <a:ln w="0">
            <a:noFill/>
          </a:ln>
        </p:spPr>
        <p:txBody>
          <a:bodyPr>
            <a:noAutofit/>
          </a:bodyPr>
          <a:lstStyle/>
          <a:p>
            <a:pPr>
              <a:buNone/>
              <a:defRPr sz="6300" b="0">
                <a:solidFill>
                  <a:srgbClr val="FAF6F0"/>
                </a:solidFill>
                <a:latin typeface="Cambria"/>
                <a:ea typeface="Cambria"/>
                <a:cs typeface="Cambria"/>
              </a:defRPr>
            </a:pPr>
            <a:r>
              <a:rPr sz="6300" b="0">
                <a:solidFill>
                  <a:srgbClr val="FAF6F0"/>
                </a:solidFill>
                <a:latin typeface="Cambria"/>
                <a:ea typeface="Cambria"/>
                <a:cs typeface="Cambria"/>
              </a:rPr>
              <a:t>Hệ thống</a:t>
            </a:r>
          </a:p>
          <a:p>
            <a:pPr>
              <a:buNone/>
              <a:defRPr sz="6300" b="0">
                <a:solidFill>
                  <a:srgbClr val="FAF6F0"/>
                </a:solidFill>
                <a:latin typeface="Cambria"/>
                <a:ea typeface="Cambria"/>
                <a:cs typeface="Cambria"/>
              </a:defRPr>
            </a:pPr>
            <a:r>
              <a:rPr sz="6300" b="0">
                <a:solidFill>
                  <a:srgbClr val="FAF6F0"/>
                </a:solidFill>
                <a:latin typeface="Cambria"/>
                <a:ea typeface="Cambria"/>
                <a:cs typeface="Cambria"/>
              </a:rPr>
              <a:t>trường học</a:t>
            </a:r>
          </a:p>
          <a:p>
            <a:pPr>
              <a:buNone/>
              <a:defRPr sz="6300" b="0">
                <a:solidFill>
                  <a:srgbClr val="FAF6F0"/>
                </a:solidFill>
                <a:latin typeface="Cambria"/>
                <a:ea typeface="Cambria"/>
                <a:cs typeface="Cambria"/>
              </a:defRPr>
            </a:pPr>
            <a:r>
              <a:rPr sz="6300" b="0">
                <a:solidFill>
                  <a:srgbClr val="FAF6F0"/>
                </a:solidFill>
                <a:latin typeface="Cambria"/>
                <a:ea typeface="Cambria"/>
                <a:cs typeface="Cambria"/>
              </a:rPr>
              <a:t>Calgary</a:t>
            </a:r>
          </a:p>
        </p:txBody>
      </p:sp>
      <p:sp>
        <p:nvSpPr>
          <p:cNvPr id="10" name="Rectangle 9">
            <a:extLst>
              <a:ext uri="{FF2B5EF4-FFF2-40B4-BE49-F238E27FC236}">
                <a16:creationId xmlns:a16="http://schemas.microsoft.com/office/drawing/2014/main" id="{31ADCB75-6736-4429-9508-2B62DE92515F}"/>
              </a:ext>
            </a:extLst>
          </p:cNvPr>
          <p:cNvSpPr>
            <a:spLocks noGrp="1"/>
          </p:cNvSpPr>
          <p:nvPr/>
        </p:nvSpPr>
        <p:spPr>
          <a:xfrm>
            <a:off x="666750" y="6191250"/>
            <a:ext cx="7905750" cy="904875"/>
          </a:xfrm>
          <a:prstGeom prst="rect">
            <a:avLst/>
          </a:prstGeom>
          <a:noFill/>
          <a:ln w="0">
            <a:noFill/>
          </a:ln>
        </p:spPr>
        <p:txBody>
          <a:bodyPr>
            <a:noAutofit/>
          </a:bodyPr>
          <a:lstStyle/>
          <a:p>
            <a:pPr>
              <a:buNone/>
              <a:defRPr sz="2250" b="0">
                <a:solidFill>
                  <a:srgbClr val="FAF6F0"/>
                </a:solidFill>
                <a:latin typeface="Arial"/>
                <a:ea typeface="Arial"/>
                <a:cs typeface="Arial"/>
              </a:defRPr>
            </a:pPr>
            <a:r>
              <a:rPr sz="2250" b="0">
                <a:solidFill>
                  <a:srgbClr val="FAF6F0"/>
                </a:solidFill>
                <a:latin typeface="Arial"/>
                <a:ea typeface="Arial"/>
                <a:cs typeface="Arial"/>
              </a:rPr>
              <a:t>Thông tin về trường học và nơi ở</a:t>
            </a:r>
          </a:p>
          <a:p>
            <a:pPr>
              <a:buNone/>
              <a:defRPr sz="2250" b="0">
                <a:solidFill>
                  <a:srgbClr val="FAF6F0"/>
                </a:solidFill>
                <a:latin typeface="Arial"/>
                <a:ea typeface="Arial"/>
                <a:cs typeface="Arial"/>
              </a:defRPr>
            </a:pPr>
            <a:r>
              <a:rPr sz="2250" b="0">
                <a:solidFill>
                  <a:srgbClr val="FAF6F0"/>
                </a:solidFill>
                <a:latin typeface="Arial"/>
                <a:ea typeface="Arial"/>
                <a:cs typeface="Arial"/>
              </a:rPr>
              <a:t>để gia đình chuẩn bị cho chặng đường mới.</a:t>
            </a:r>
          </a:p>
        </p:txBody>
      </p:sp>
    </p:spTree>
    <p:extLst>
      <p:ext uri="{BB962C8B-B14F-4D97-AF65-F5344CB8AC3E}">
        <p14:creationId xmlns:p14="http://schemas.microsoft.com/office/powerpoint/2010/main" val="43289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C82D0B4-E73F-462D-95BA-09295B8E4CA0}"/>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CÁC HỆ TRƯỜNG</a:t>
            </a:r>
          </a:p>
        </p:txBody>
      </p:sp>
      <p:sp>
        <p:nvSpPr>
          <p:cNvPr id="2" name="Rectangle 1">
            <a:extLst>
              <a:ext uri="{FF2B5EF4-FFF2-40B4-BE49-F238E27FC236}">
                <a16:creationId xmlns:a16="http://schemas.microsoft.com/office/drawing/2014/main" id="{67055E9E-8879-4708-95D1-AF49DA9BD237}"/>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02</a:t>
            </a:r>
          </a:p>
        </p:txBody>
      </p:sp>
      <p:sp>
        <p:nvSpPr>
          <p:cNvPr id="3" name="Rectangle 2">
            <a:extLst>
              <a:ext uri="{FF2B5EF4-FFF2-40B4-BE49-F238E27FC236}">
                <a16:creationId xmlns:a16="http://schemas.microsoft.com/office/drawing/2014/main" id="{5E330C62-8783-4211-A453-CFF66A644672}"/>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Các hệ trường và điều kiện nhập học</a:t>
            </a:r>
          </a:p>
        </p:txBody>
      </p:sp>
      <p:sp>
        <p:nvSpPr>
          <p:cNvPr id="4" name="Rectangle 3">
            <a:extLst>
              <a:ext uri="{FF2B5EF4-FFF2-40B4-BE49-F238E27FC236}">
                <a16:creationId xmlns:a16="http://schemas.microsoft.com/office/drawing/2014/main" id="{C8AE6A76-676B-481A-A8D4-0434E400BB24}"/>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[1] [3] [5] [6] [9] [14]. Chi tiết trong phần ghi chú.</a:t>
            </a:r>
          </a:p>
        </p:txBody>
      </p:sp>
      <p:pic>
        <p:nvPicPr>
          <p:cNvPr id="18" name="Picture 14"/>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9BBCB0DC-3A45-4C2A-8425-D8111AD13E74}"/>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3EB53B82-F95D-4BA4-B0D4-F41DAE4FFCF2}"/>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8" name="Rectangle 7">
            <a:extLst>
              <a:ext uri="{FF2B5EF4-FFF2-40B4-BE49-F238E27FC236}">
                <a16:creationId xmlns:a16="http://schemas.microsoft.com/office/drawing/2014/main" id="{024DC2A9-D42C-41F5-9AD7-51226B6BE812}"/>
              </a:ext>
            </a:extLst>
          </p:cNvPr>
          <p:cNvSpPr>
            <a:spLocks noGrp="1"/>
          </p:cNvSpPr>
          <p:nvPr/>
        </p:nvSpPr>
        <p:spPr>
          <a:xfrm>
            <a:off x="11715750" y="7934325"/>
            <a:ext cx="3048000" cy="381000"/>
          </a:xfrm>
          <a:prstGeom prst="rect">
            <a:avLst/>
          </a:prstGeom>
          <a:noFill/>
          <a:ln w="0">
            <a:noFill/>
          </a:ln>
        </p:spPr>
        <p:txBody>
          <a:bodyPr>
            <a:noAutofit/>
          </a:bodyPr>
          <a:lstStyle/>
          <a:p>
            <a:pPr>
              <a:buNone/>
              <a:defRPr sz="2250" b="1">
                <a:solidFill>
                  <a:srgbClr val="702B3F"/>
                </a:solidFill>
                <a:latin typeface="Arial"/>
                <a:ea typeface="Arial"/>
                <a:cs typeface="Arial"/>
              </a:defRPr>
            </a:pPr>
            <a:endParaRPr sz="2250" b="1">
              <a:solidFill>
                <a:srgbClr val="702B3F"/>
              </a:solidFill>
              <a:latin typeface="Arial"/>
              <a:ea typeface="Arial"/>
              <a:cs typeface="Arial"/>
            </a:endParaRPr>
          </a:p>
        </p:txBody>
      </p:sp>
      <p:graphicFrame>
        <p:nvGraphicFramePr>
          <p:cNvPr id="22" name="Table 18"/>
          <p:cNvGraphicFramePr/>
          <p:nvPr/>
        </p:nvGraphicFramePr>
        <p:xfrm>
          <a:off x="571500" y="1952625"/>
          <a:ext cx="14097000" cy="4749165"/>
        </p:xfrm>
        <a:graphic>
          <a:graphicData uri="http://schemas.openxmlformats.org/drawingml/2006/table">
            <a:tbl>
              <a:tblPr/>
              <a:tblGrid>
                <a:gridCol w="2762250">
                  <a:extLst>
                    <a:ext uri="{9D8B030D-6E8A-4147-A177-3AD203B41FA5}">
                      <a16:colId xmlns:a16="http://schemas.microsoft.com/office/drawing/2014/main" val="20000"/>
                    </a:ext>
                  </a:extLst>
                </a:gridCol>
                <a:gridCol w="5334000">
                  <a:extLst>
                    <a:ext uri="{9D8B030D-6E8A-4147-A177-3AD203B41FA5}">
                      <a16:colId xmlns:a16="http://schemas.microsoft.com/office/drawing/2014/main" val="20001"/>
                    </a:ext>
                  </a:extLst>
                </a:gridCol>
                <a:gridCol w="6000750">
                  <a:extLst>
                    <a:ext uri="{9D8B030D-6E8A-4147-A177-3AD203B41FA5}">
                      <a16:colId xmlns:a16="http://schemas.microsoft.com/office/drawing/2014/main" val="20002"/>
                    </a:ext>
                  </a:extLst>
                </a:gridCol>
              </a:tblGrid>
              <a:tr h="904875">
                <a:tc>
                  <a:txBody>
                    <a:bodyPr/>
                    <a:lstStyle/>
                    <a:p>
                      <a:r>
                        <a:rPr sz="2025" b="1">
                          <a:solidFill>
                            <a:srgbClr val="FFFFFF"/>
                          </a:solidFill>
                          <a:latin typeface="Arial"/>
                          <a:ea typeface="Arial"/>
                          <a:cs typeface="Arial"/>
                        </a:rPr>
                        <a:t>Hệ trường</a:t>
                      </a:r>
                    </a:p>
                  </a:txBody>
                  <a:tcPr>
                    <a:solidFill>
                      <a:srgbClr val="084F6A"/>
                    </a:solidFill>
                  </a:tcPr>
                </a:tc>
                <a:tc>
                  <a:txBody>
                    <a:bodyPr/>
                    <a:lstStyle/>
                    <a:p>
                      <a:r>
                        <a:rPr sz="2025" b="1">
                          <a:solidFill>
                            <a:srgbClr val="FFFFFF"/>
                          </a:solidFill>
                          <a:latin typeface="Arial"/>
                          <a:ea typeface="Arial"/>
                          <a:cs typeface="Arial"/>
                        </a:rPr>
                        <a:t>Hiểu đơn giản</a:t>
                      </a:r>
                    </a:p>
                  </a:txBody>
                  <a:tcPr>
                    <a:solidFill>
                      <a:srgbClr val="084F6A"/>
                    </a:solidFill>
                  </a:tcPr>
                </a:tc>
                <a:tc>
                  <a:txBody>
                    <a:bodyPr/>
                    <a:lstStyle/>
                    <a:p>
                      <a:r>
                        <a:rPr sz="2025" b="1">
                          <a:solidFill>
                            <a:srgbClr val="FFFFFF"/>
                          </a:solidFill>
                          <a:latin typeface="Arial"/>
                          <a:ea typeface="Arial"/>
                          <a:cs typeface="Arial"/>
                        </a:rPr>
                        <a:t>Điều kiện để được học</a:t>
                      </a:r>
                    </a:p>
                  </a:txBody>
                  <a:tcPr>
                    <a:solidFill>
                      <a:srgbClr val="084F6A"/>
                    </a:solidFill>
                  </a:tcPr>
                </a:tc>
                <a:extLst>
                  <a:ext uri="{0D108BD9-81ED-4DB2-BD59-A6C34878D82A}">
                    <a16:rowId xmlns:a16="http://schemas.microsoft.com/office/drawing/2014/main" val="10000"/>
                  </a:ext>
                </a:extLst>
              </a:tr>
              <a:tr h="904875">
                <a:tc>
                  <a:txBody>
                    <a:bodyPr/>
                    <a:lstStyle/>
                    <a:p>
                      <a:r>
                        <a:rPr sz="2025" b="0">
                          <a:solidFill>
                            <a:srgbClr val="342D2D"/>
                          </a:solidFill>
                          <a:latin typeface="Arial"/>
                          <a:ea typeface="Arial"/>
                          <a:cs typeface="Arial"/>
                        </a:rPr>
                        <a:t>Công lập CBE</a:t>
                      </a:r>
                    </a:p>
                  </a:txBody>
                  <a:tcPr>
                    <a:solidFill>
                      <a:srgbClr val="E8F0F3"/>
                    </a:solidFill>
                  </a:tcPr>
                </a:tc>
                <a:tc>
                  <a:txBody>
                    <a:bodyPr/>
                    <a:lstStyle/>
                    <a:p>
                      <a:r>
                        <a:rPr sz="2025" b="0">
                          <a:solidFill>
                            <a:srgbClr val="342D2D"/>
                          </a:solidFill>
                          <a:latin typeface="Arial"/>
                          <a:ea typeface="Arial"/>
                          <a:cs typeface="Arial"/>
                        </a:rPr>
                        <a:t>Trường công do Calgary Board of Education quản lý.</a:t>
                      </a:r>
                    </a:p>
                  </a:txBody>
                  <a:tcPr>
                    <a:solidFill>
                      <a:srgbClr val="E8F0F3"/>
                    </a:solidFill>
                  </a:tcPr>
                </a:tc>
                <a:tc>
                  <a:txBody>
                    <a:bodyPr/>
                    <a:lstStyle/>
                    <a:p>
                      <a:r>
                        <a:rPr sz="2025" b="0">
                          <a:solidFill>
                            <a:srgbClr val="342D2D"/>
                          </a:solidFill>
                          <a:latin typeface="Arial"/>
                          <a:ea typeface="Arial"/>
                          <a:cs typeface="Arial"/>
                        </a:rPr>
                        <a:t>Đủ điều kiện đăng ký CBE. Trường được xác định theo địa chỉ, lớp và chương trình học.</a:t>
                      </a:r>
                    </a:p>
                  </a:txBody>
                  <a:tcPr>
                    <a:solidFill>
                      <a:srgbClr val="E8F0F3"/>
                    </a:solidFill>
                  </a:tcPr>
                </a:tc>
                <a:extLst>
                  <a:ext uri="{0D108BD9-81ED-4DB2-BD59-A6C34878D82A}">
                    <a16:rowId xmlns:a16="http://schemas.microsoft.com/office/drawing/2014/main" val="10001"/>
                  </a:ext>
                </a:extLst>
              </a:tr>
              <a:tr h="904875">
                <a:tc>
                  <a:txBody>
                    <a:bodyPr/>
                    <a:lstStyle/>
                    <a:p>
                      <a:r>
                        <a:rPr sz="2025" b="0">
                          <a:solidFill>
                            <a:srgbClr val="342D2D"/>
                          </a:solidFill>
                          <a:latin typeface="Arial"/>
                          <a:ea typeface="Arial"/>
                          <a:cs typeface="Arial"/>
                        </a:rPr>
                        <a:t>Công lập Công giáo CCSD</a:t>
                      </a:r>
                    </a:p>
                  </a:txBody>
                  <a:tcPr>
                    <a:solidFill>
                      <a:srgbClr val="FAF6F0"/>
                    </a:solidFill>
                  </a:tcPr>
                </a:tc>
                <a:tc>
                  <a:txBody>
                    <a:bodyPr/>
                    <a:lstStyle/>
                    <a:p>
                      <a:r>
                        <a:rPr sz="2025" b="0">
                          <a:solidFill>
                            <a:srgbClr val="342D2D"/>
                          </a:solidFill>
                          <a:latin typeface="Arial"/>
                          <a:ea typeface="Arial"/>
                          <a:cs typeface="Arial"/>
                        </a:rPr>
                        <a:t>Dạy chương trình của tỉnh bang, kết hợp giáo dục đức tin Công giáo.</a:t>
                      </a:r>
                    </a:p>
                  </a:txBody>
                  <a:tcPr>
                    <a:solidFill>
                      <a:srgbClr val="FAF6F0"/>
                    </a:solidFill>
                  </a:tcPr>
                </a:tc>
                <a:tc>
                  <a:txBody>
                    <a:bodyPr/>
                    <a:lstStyle/>
                    <a:p>
                      <a:r>
                        <a:rPr sz="2025" b="0">
                          <a:solidFill>
                            <a:srgbClr val="342D2D"/>
                          </a:solidFill>
                          <a:latin typeface="Arial"/>
                          <a:ea typeface="Arial"/>
                          <a:cs typeface="Arial"/>
                        </a:rPr>
                        <a:t>Ưu tiên gia đình Công giáo trong vùng tuyển sinh. Gia đình ngoài Công giáo cần kiểm tra thông tin với trường.</a:t>
                      </a:r>
                    </a:p>
                  </a:txBody>
                  <a:tcPr>
                    <a:solidFill>
                      <a:srgbClr val="FAF6F0"/>
                    </a:solidFill>
                  </a:tcPr>
                </a:tc>
                <a:extLst>
                  <a:ext uri="{0D108BD9-81ED-4DB2-BD59-A6C34878D82A}">
                    <a16:rowId xmlns:a16="http://schemas.microsoft.com/office/drawing/2014/main" val="10002"/>
                  </a:ext>
                </a:extLst>
              </a:tr>
              <a:tr h="904875">
                <a:tc>
                  <a:txBody>
                    <a:bodyPr/>
                    <a:lstStyle/>
                    <a:p>
                      <a:r>
                        <a:rPr sz="2025" b="0">
                          <a:solidFill>
                            <a:srgbClr val="342D2D"/>
                          </a:solidFill>
                          <a:latin typeface="Arial"/>
                          <a:ea typeface="Arial"/>
                          <a:cs typeface="Arial"/>
                        </a:rPr>
                        <a:t>Công lập Charter</a:t>
                      </a:r>
                    </a:p>
                  </a:txBody>
                  <a:tcPr>
                    <a:solidFill>
                      <a:srgbClr val="E8F0F3"/>
                    </a:solidFill>
                  </a:tcPr>
                </a:tc>
                <a:tc>
                  <a:txBody>
                    <a:bodyPr/>
                    <a:lstStyle/>
                    <a:p>
                      <a:r>
                        <a:rPr sz="2025" b="0">
                          <a:solidFill>
                            <a:srgbClr val="342D2D"/>
                          </a:solidFill>
                          <a:latin typeface="Arial"/>
                          <a:ea typeface="Arial"/>
                          <a:cs typeface="Arial"/>
                        </a:rPr>
                        <a:t>Trường công lập hoạt động ngoài CBE, có định hướng chuyên biệt như gifted, khoa học hoặc nghệ thuật.</a:t>
                      </a:r>
                    </a:p>
                  </a:txBody>
                  <a:tcPr>
                    <a:solidFill>
                      <a:srgbClr val="E8F0F3"/>
                    </a:solidFill>
                  </a:tcPr>
                </a:tc>
                <a:tc>
                  <a:txBody>
                    <a:bodyPr/>
                    <a:lstStyle/>
                    <a:p>
                      <a:r>
                        <a:rPr sz="2025" b="0">
                          <a:solidFill>
                            <a:srgbClr val="342D2D"/>
                          </a:solidFill>
                          <a:latin typeface="Arial"/>
                          <a:ea typeface="Arial"/>
                          <a:cs typeface="Arial"/>
                        </a:rPr>
                        <a:t>Nộp hồ sơ riêng. Có thể có danh sách chờ, bốc thăm hoặc tùy vào điều kiện của từng trường.</a:t>
                      </a:r>
                    </a:p>
                  </a:txBody>
                  <a:tcPr>
                    <a:solidFill>
                      <a:srgbClr val="E8F0F3"/>
                    </a:solidFill>
                  </a:tcPr>
                </a:tc>
                <a:extLst>
                  <a:ext uri="{0D108BD9-81ED-4DB2-BD59-A6C34878D82A}">
                    <a16:rowId xmlns:a16="http://schemas.microsoft.com/office/drawing/2014/main" val="10003"/>
                  </a:ext>
                </a:extLst>
              </a:tr>
              <a:tr h="904875">
                <a:tc>
                  <a:txBody>
                    <a:bodyPr/>
                    <a:lstStyle/>
                    <a:p>
                      <a:r>
                        <a:rPr sz="2025" b="0">
                          <a:solidFill>
                            <a:srgbClr val="342D2D"/>
                          </a:solidFill>
                          <a:latin typeface="Arial"/>
                          <a:ea typeface="Arial"/>
                          <a:cs typeface="Arial"/>
                        </a:rPr>
                        <a:t>Trường tư thục (Private school)</a:t>
                      </a:r>
                    </a:p>
                  </a:txBody>
                  <a:tcPr>
                    <a:solidFill>
                      <a:srgbClr val="FAF6F0"/>
                    </a:solidFill>
                  </a:tcPr>
                </a:tc>
                <a:tc>
                  <a:txBody>
                    <a:bodyPr/>
                    <a:lstStyle/>
                    <a:p>
                      <a:r>
                        <a:rPr sz="2025" b="0">
                          <a:solidFill>
                            <a:srgbClr val="342D2D"/>
                          </a:solidFill>
                          <a:latin typeface="Arial"/>
                          <a:ea typeface="Arial"/>
                          <a:cs typeface="Arial"/>
                        </a:rPr>
                        <a:t>Trường thu học phí và tổ chức tuyển sinh riêng.</a:t>
                      </a:r>
                    </a:p>
                  </a:txBody>
                  <a:tcPr>
                    <a:solidFill>
                      <a:srgbClr val="FAF6F0"/>
                    </a:solidFill>
                  </a:tcPr>
                </a:tc>
                <a:tc>
                  <a:txBody>
                    <a:bodyPr/>
                    <a:lstStyle/>
                    <a:p>
                      <a:r>
                        <a:rPr sz="2025" b="0">
                          <a:solidFill>
                            <a:srgbClr val="342D2D"/>
                          </a:solidFill>
                          <a:latin typeface="Arial"/>
                          <a:ea typeface="Arial"/>
                          <a:cs typeface="Arial"/>
                        </a:rPr>
                        <a:t>Hồ sơ, học lực, đánh giá hoặc phỏng vấn tùy trường.</a:t>
                      </a:r>
                    </a:p>
                  </a:txBody>
                  <a:tcPr>
                    <a:solidFill>
                      <a:srgbClr val="FAF6F0"/>
                    </a:solidFill>
                  </a:tcPr>
                </a:tc>
                <a:extLst>
                  <a:ext uri="{0D108BD9-81ED-4DB2-BD59-A6C34878D82A}">
                    <a16:rowId xmlns:a16="http://schemas.microsoft.com/office/drawing/2014/main" val="10004"/>
                  </a:ext>
                </a:extLst>
              </a:tr>
            </a:tbl>
          </a:graphicData>
        </a:graphic>
      </p:graphicFrame>
      <p:sp>
        <p:nvSpPr>
          <p:cNvPr id="10" name="Rectangle 9">
            <a:extLst>
              <a:ext uri="{FF2B5EF4-FFF2-40B4-BE49-F238E27FC236}">
                <a16:creationId xmlns:a16="http://schemas.microsoft.com/office/drawing/2014/main" id="{6F56DF2F-13C0-43BE-813A-D253D9927873}"/>
              </a:ext>
            </a:extLst>
          </p:cNvPr>
          <p:cNvSpPr>
            <a:spLocks noGrp="1"/>
          </p:cNvSpPr>
          <p:nvPr/>
        </p:nvSpPr>
        <p:spPr>
          <a:xfrm>
            <a:off x="571500" y="6705600"/>
            <a:ext cx="13930313" cy="619125"/>
          </a:xfrm>
          <a:prstGeom prst="rect">
            <a:avLst/>
          </a:prstGeom>
          <a:noFill/>
          <a:ln w="0">
            <a:noFill/>
          </a:ln>
        </p:spPr>
        <p:txBody>
          <a:bodyPr>
            <a:noAutofit/>
          </a:bodyPr>
          <a:lstStyle/>
          <a:p>
            <a:pPr>
              <a:buNone/>
              <a:defRPr sz="1875" b="0">
                <a:solidFill>
                  <a:srgbClr val="342D2D"/>
                </a:solidFill>
                <a:latin typeface="Arial"/>
                <a:ea typeface="Arial"/>
                <a:cs typeface="Arial"/>
              </a:defRPr>
            </a:pPr>
            <a:r>
              <a:rPr sz="1875" b="0">
                <a:solidFill>
                  <a:srgbClr val="342D2D"/>
                </a:solidFill>
                <a:latin typeface="Arial"/>
                <a:ea typeface="Arial"/>
                <a:cs typeface="Arial"/>
              </a:rPr>
              <a:t>Ngoài ra còn có hệ Pháp ngữ FrancoSud, học tại nhà và học trực tuyến. IB/AP là chương trình học, có thể nằm trong một hệ trường.</a:t>
            </a:r>
          </a:p>
        </p:txBody>
      </p:sp>
    </p:spTree>
    <p:extLst>
      <p:ext uri="{BB962C8B-B14F-4D97-AF65-F5344CB8AC3E}">
        <p14:creationId xmlns:p14="http://schemas.microsoft.com/office/powerpoint/2010/main" val="139751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31B8C64-C21B-4CE7-8B2F-E0C9F488A75C}"/>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CÁC HỆ TRƯỜNG</a:t>
            </a:r>
          </a:p>
        </p:txBody>
      </p:sp>
      <p:sp>
        <p:nvSpPr>
          <p:cNvPr id="2" name="Rectangle 1">
            <a:extLst>
              <a:ext uri="{FF2B5EF4-FFF2-40B4-BE49-F238E27FC236}">
                <a16:creationId xmlns:a16="http://schemas.microsoft.com/office/drawing/2014/main" id="{257AC754-F98F-4DDA-AE43-BB29B2ACA9BE}"/>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03</a:t>
            </a:r>
          </a:p>
        </p:txBody>
      </p:sp>
      <p:sp>
        <p:nvSpPr>
          <p:cNvPr id="3" name="Rectangle 2">
            <a:extLst>
              <a:ext uri="{FF2B5EF4-FFF2-40B4-BE49-F238E27FC236}">
                <a16:creationId xmlns:a16="http://schemas.microsoft.com/office/drawing/2014/main" id="{174E3FD1-9CB2-4C30-A5F2-070E536716CE}"/>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Trường công lập CBE và địa chỉ cư trú</a:t>
            </a:r>
          </a:p>
        </p:txBody>
      </p:sp>
      <p:sp>
        <p:nvSpPr>
          <p:cNvPr id="4" name="Rectangle 3">
            <a:extLst>
              <a:ext uri="{FF2B5EF4-FFF2-40B4-BE49-F238E27FC236}">
                <a16:creationId xmlns:a16="http://schemas.microsoft.com/office/drawing/2014/main" id="{75D48B00-E2BA-4730-B141-06F26F19AF69}"/>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[2] [3] [4] [15] [37]. Chi tiết trong phần ghi chú.</a:t>
            </a:r>
          </a:p>
        </p:txBody>
      </p:sp>
      <p:pic>
        <p:nvPicPr>
          <p:cNvPr id="24" name="Picture 20"/>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7" name="Rectangle 6">
            <a:extLst>
              <a:ext uri="{FF2B5EF4-FFF2-40B4-BE49-F238E27FC236}">
                <a16:creationId xmlns:a16="http://schemas.microsoft.com/office/drawing/2014/main" id="{BB5B8CC0-3605-4C66-8DBA-BAA178D19EE1}"/>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84494C28-A311-4E18-9545-2FB504BCA0EB}"/>
              </a:ext>
            </a:extLst>
          </p:cNvPr>
          <p:cNvSpPr>
            <a:spLocks noGrp="1"/>
          </p:cNvSpPr>
          <p:nvPr/>
        </p:nvSpPr>
        <p:spPr>
          <a:xfrm>
            <a:off x="571500" y="1952625"/>
            <a:ext cx="6667500" cy="419100"/>
          </a:xfrm>
          <a:prstGeom prst="rect">
            <a:avLst/>
          </a:prstGeom>
          <a:noFill/>
          <a:ln w="0">
            <a:noFill/>
          </a:ln>
        </p:spPr>
        <p:txBody>
          <a:bodyPr>
            <a:noAutofit/>
          </a:bodyPr>
          <a:lstStyle/>
          <a:p>
            <a:pPr>
              <a:buNone/>
              <a:defRPr sz="2349" b="1">
                <a:solidFill>
                  <a:srgbClr val="084F6A"/>
                </a:solidFill>
                <a:latin typeface="Arial"/>
                <a:ea typeface="Arial"/>
                <a:cs typeface="Arial"/>
              </a:defRPr>
            </a:pPr>
            <a:r>
              <a:rPr sz="2349" b="1">
                <a:solidFill>
                  <a:srgbClr val="084F6A"/>
                </a:solidFill>
                <a:latin typeface="Arial"/>
                <a:ea typeface="Arial"/>
                <a:cs typeface="Arial"/>
              </a:rPr>
              <a:t>Gia đình cần làm gì?</a:t>
            </a:r>
          </a:p>
        </p:txBody>
      </p:sp>
      <p:sp>
        <p:nvSpPr>
          <p:cNvPr id="10" name="Rectangle 9">
            <a:extLst>
              <a:ext uri="{FF2B5EF4-FFF2-40B4-BE49-F238E27FC236}">
                <a16:creationId xmlns:a16="http://schemas.microsoft.com/office/drawing/2014/main" id="{C125B414-CD78-4A97-A7F1-8CDC7791F073}"/>
              </a:ext>
            </a:extLst>
          </p:cNvPr>
          <p:cNvSpPr>
            <a:spLocks noGrp="1"/>
          </p:cNvSpPr>
          <p:nvPr/>
        </p:nvSpPr>
        <p:spPr>
          <a:xfrm>
            <a:off x="571500" y="2507933"/>
            <a:ext cx="6667500" cy="1236345"/>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Tra địa chỉ nhà trong “Find a School” trên trang web CBE, chọn đúng niên học và lớp. Với chương trình thông thường (Regular), đây là bước xác định trường được phân tuyến.</a:t>
            </a:r>
          </a:p>
        </p:txBody>
      </p:sp>
      <p:sp>
        <p:nvSpPr>
          <p:cNvPr id="11" name="Rectangle 10">
            <a:extLst>
              <a:ext uri="{FF2B5EF4-FFF2-40B4-BE49-F238E27FC236}">
                <a16:creationId xmlns:a16="http://schemas.microsoft.com/office/drawing/2014/main" id="{AADB9BC0-48F9-4EB0-A14F-42BE65B21AE5}"/>
              </a:ext>
            </a:extLst>
          </p:cNvPr>
          <p:cNvSpPr>
            <a:spLocks noGrp="1"/>
          </p:cNvSpPr>
          <p:nvPr/>
        </p:nvSpPr>
        <p:spPr>
          <a:xfrm>
            <a:off x="571500" y="3953828"/>
            <a:ext cx="6667500" cy="1257300"/>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Học sinh mới nộp hồ sơ qua SchoolEngage. Chuẩn bị giấy khai sinh/hộ chiếu, giấy tờ tình trạng cư trú và bằng chứng địa chỉ theo danh sách CBE yêu cầu.</a:t>
            </a:r>
          </a:p>
          <a:p>
            <a:endParaRPr sz="2088" b="0">
              <a:solidFill>
                <a:srgbClr val="342D2D"/>
              </a:solidFill>
              <a:latin typeface="Arial"/>
              <a:ea typeface="Arial"/>
              <a:cs typeface="Arial"/>
            </a:endParaRPr>
          </a:p>
          <a:p>
            <a:endParaRPr sz="2088" b="0">
              <a:solidFill>
                <a:srgbClr val="342D2D"/>
              </a:solidFill>
              <a:latin typeface="Arial"/>
              <a:ea typeface="Arial"/>
              <a:cs typeface="Arial"/>
            </a:endParaRPr>
          </a:p>
        </p:txBody>
      </p:sp>
      <p:sp>
        <p:nvSpPr>
          <p:cNvPr id="12" name="Rectangle 11">
            <a:extLst>
              <a:ext uri="{FF2B5EF4-FFF2-40B4-BE49-F238E27FC236}">
                <a16:creationId xmlns:a16="http://schemas.microsoft.com/office/drawing/2014/main" id="{4BBF1FBC-2B94-4690-BFE3-46B7D951E5C1}"/>
              </a:ext>
            </a:extLst>
          </p:cNvPr>
          <p:cNvSpPr>
            <a:spLocks noGrp="1"/>
          </p:cNvSpPr>
          <p:nvPr/>
        </p:nvSpPr>
        <p:spPr>
          <a:xfrm>
            <a:off x="571500" y="5410200"/>
            <a:ext cx="6667500" cy="1657350"/>
          </a:xfrm>
          <a:prstGeom prst="rect">
            <a:avLst/>
          </a:prstGeom>
          <a:noFill/>
          <a:ln w="0">
            <a:noFill/>
          </a:ln>
        </p:spPr>
        <p:txBody>
          <a:bodyPr>
            <a:noAutofit/>
          </a:bodyPr>
          <a:lstStyle/>
          <a:p>
            <a:pPr>
              <a:buNone/>
              <a:defRPr sz="2025" b="0">
                <a:solidFill>
                  <a:srgbClr val="342D2D"/>
                </a:solidFill>
                <a:latin typeface="Arial"/>
                <a:ea typeface="Arial"/>
                <a:cs typeface="Arial"/>
              </a:defRPr>
            </a:pPr>
            <a:r>
              <a:rPr sz="2025" b="0">
                <a:solidFill>
                  <a:srgbClr val="342D2D"/>
                </a:solidFill>
                <a:latin typeface="Arial"/>
                <a:ea typeface="Arial"/>
                <a:cs typeface="Arial"/>
              </a:rPr>
              <a:t>Học sinh chưa có quốc tịch Canada, bao gồm thường trú nhân, đăng ký qua CBE Welcome Centre, kể cả khi đã học ở nơi khác trong Canada. Học sinh có quốc tịch Canada theo quy trình đăng ký thông thường.</a:t>
            </a:r>
          </a:p>
        </p:txBody>
      </p:sp>
      <p:sp>
        <p:nvSpPr>
          <p:cNvPr id="13" name="Rectangle 12">
            <a:extLst>
              <a:ext uri="{FF2B5EF4-FFF2-40B4-BE49-F238E27FC236}">
                <a16:creationId xmlns:a16="http://schemas.microsoft.com/office/drawing/2014/main" id="{A337A933-C639-40E5-8B56-DB9B0F09FB45}"/>
              </a:ext>
            </a:extLst>
          </p:cNvPr>
          <p:cNvSpPr>
            <a:spLocks noGrp="1"/>
          </p:cNvSpPr>
          <p:nvPr/>
        </p:nvSpPr>
        <p:spPr>
          <a:xfrm>
            <a:off x="7953375" y="1952625"/>
            <a:ext cx="6667500" cy="419100"/>
          </a:xfrm>
          <a:prstGeom prst="rect">
            <a:avLst/>
          </a:prstGeom>
          <a:noFill/>
          <a:ln w="0">
            <a:noFill/>
          </a:ln>
        </p:spPr>
        <p:txBody>
          <a:bodyPr>
            <a:noAutofit/>
          </a:bodyPr>
          <a:lstStyle/>
          <a:p>
            <a:pPr>
              <a:buNone/>
              <a:defRPr sz="2349" b="1">
                <a:solidFill>
                  <a:srgbClr val="084F6A"/>
                </a:solidFill>
                <a:latin typeface="Arial"/>
                <a:ea typeface="Arial"/>
                <a:cs typeface="Arial"/>
              </a:defRPr>
            </a:pPr>
            <a:r>
              <a:rPr sz="2349" b="1">
                <a:solidFill>
                  <a:srgbClr val="084F6A"/>
                </a:solidFill>
                <a:latin typeface="Arial"/>
                <a:ea typeface="Arial"/>
                <a:cs typeface="Arial"/>
              </a:rPr>
              <a:t>Phụ huynh cần hiểu rõ</a:t>
            </a:r>
          </a:p>
        </p:txBody>
      </p:sp>
      <p:sp>
        <p:nvSpPr>
          <p:cNvPr id="14" name="Rectangle 13">
            <a:extLst>
              <a:ext uri="{FF2B5EF4-FFF2-40B4-BE49-F238E27FC236}">
                <a16:creationId xmlns:a16="http://schemas.microsoft.com/office/drawing/2014/main" id="{8B8C70E5-BA1A-4EE2-8F9B-BD301D8E9B35}"/>
              </a:ext>
            </a:extLst>
          </p:cNvPr>
          <p:cNvSpPr>
            <a:spLocks noGrp="1"/>
          </p:cNvSpPr>
          <p:nvPr/>
        </p:nvSpPr>
        <p:spPr>
          <a:xfrm>
            <a:off x="7953375" y="2507933"/>
            <a:ext cx="6667500" cy="1068705"/>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Regular là chương trình phổ thông Alberta. Học sinh vẫn có thể chọn các môn chuẩn bị vào đại học mà không cần học IB hay AP.</a:t>
            </a:r>
          </a:p>
        </p:txBody>
      </p:sp>
      <p:sp>
        <p:nvSpPr>
          <p:cNvPr id="15" name="Rectangle 14">
            <a:extLst>
              <a:ext uri="{FF2B5EF4-FFF2-40B4-BE49-F238E27FC236}">
                <a16:creationId xmlns:a16="http://schemas.microsoft.com/office/drawing/2014/main" id="{813B238C-82D5-4B05-9FA2-CC6ED28D5E84}"/>
              </a:ext>
            </a:extLst>
          </p:cNvPr>
          <p:cNvSpPr>
            <a:spLocks noGrp="1"/>
          </p:cNvSpPr>
          <p:nvPr/>
        </p:nvSpPr>
        <p:spPr>
          <a:xfrm>
            <a:off x="7953375" y="3786188"/>
            <a:ext cx="6667500" cy="1225868"/>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Nhà thuê hoặc nhà sở hữu đều cần chứng minh nơi cư trú thực tế. Chỉ mua một căn nhà chưa đủ để kết luận các bạn sẽ được học tại một trường cụ thể.</a:t>
            </a:r>
          </a:p>
        </p:txBody>
      </p:sp>
      <p:sp>
        <p:nvSpPr>
          <p:cNvPr id="16" name="Rectangle 15">
            <a:extLst>
              <a:ext uri="{FF2B5EF4-FFF2-40B4-BE49-F238E27FC236}">
                <a16:creationId xmlns:a16="http://schemas.microsoft.com/office/drawing/2014/main" id="{671808A0-7D54-4507-8E6E-06F9CE65B432}"/>
              </a:ext>
            </a:extLst>
          </p:cNvPr>
          <p:cNvSpPr>
            <a:spLocks noGrp="1"/>
          </p:cNvSpPr>
          <p:nvPr/>
        </p:nvSpPr>
        <p:spPr>
          <a:xfrm>
            <a:off x="7953375" y="5221605"/>
            <a:ext cx="6667500" cy="1152525"/>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Khi trường quá tải, CBE có thể bố trí trường tiếp nhận khác (overflow). Gia đình nên liên hệ CBE để xác nhận phân tuyến và chỗ học hiện tại.</a:t>
            </a:r>
          </a:p>
        </p:txBody>
      </p:sp>
      <p:sp>
        <p:nvSpPr>
          <p:cNvPr id="18" name="Rectangle 17">
            <a:extLst>
              <a:ext uri="{FF2B5EF4-FFF2-40B4-BE49-F238E27FC236}">
                <a16:creationId xmlns:a16="http://schemas.microsoft.com/office/drawing/2014/main" id="{564EF11C-9EF6-74F6-FB28-C2FDE2BD4AF1}"/>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Tree>
    <p:extLst>
      <p:ext uri="{BB962C8B-B14F-4D97-AF65-F5344CB8AC3E}">
        <p14:creationId xmlns:p14="http://schemas.microsoft.com/office/powerpoint/2010/main" val="1873754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74544FE-426B-4C34-9D2F-55784DF7C058}"/>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CÁC HỆ TRƯỜNG</a:t>
            </a:r>
          </a:p>
        </p:txBody>
      </p:sp>
      <p:sp>
        <p:nvSpPr>
          <p:cNvPr id="2" name="Rectangle 1">
            <a:extLst>
              <a:ext uri="{FF2B5EF4-FFF2-40B4-BE49-F238E27FC236}">
                <a16:creationId xmlns:a16="http://schemas.microsoft.com/office/drawing/2014/main" id="{D94140EA-D90C-40BD-BA3D-E813964F0B4D}"/>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04</a:t>
            </a:r>
          </a:p>
        </p:txBody>
      </p:sp>
      <p:sp>
        <p:nvSpPr>
          <p:cNvPr id="3" name="Rectangle 2">
            <a:extLst>
              <a:ext uri="{FF2B5EF4-FFF2-40B4-BE49-F238E27FC236}">
                <a16:creationId xmlns:a16="http://schemas.microsoft.com/office/drawing/2014/main" id="{FDD0CCE8-57E7-46EF-BD87-50FDAB4EA2FF}"/>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Trường Công giáo và điều kiện tiếp nhận</a:t>
            </a:r>
          </a:p>
        </p:txBody>
      </p:sp>
      <p:sp>
        <p:nvSpPr>
          <p:cNvPr id="4" name="Rectangle 3">
            <a:extLst>
              <a:ext uri="{FF2B5EF4-FFF2-40B4-BE49-F238E27FC236}">
                <a16:creationId xmlns:a16="http://schemas.microsoft.com/office/drawing/2014/main" id="{D93C574D-7805-48B7-988A-D5BFB525E11E}"/>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[5] [1]. Chi tiết trong phần ghi chú.</a:t>
            </a:r>
          </a:p>
        </p:txBody>
      </p:sp>
      <p:pic>
        <p:nvPicPr>
          <p:cNvPr id="22" name="Picture 19"/>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31F810B1-A625-4431-9835-5F04B7C10D2D}"/>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C22E617A-7DBF-4551-8257-18E5EBD5B162}"/>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18126A03-B05F-47DC-85CF-8F66472FB845}"/>
              </a:ext>
            </a:extLst>
          </p:cNvPr>
          <p:cNvSpPr>
            <a:spLocks noGrp="1"/>
          </p:cNvSpPr>
          <p:nvPr/>
        </p:nvSpPr>
        <p:spPr>
          <a:xfrm>
            <a:off x="571500" y="1952625"/>
            <a:ext cx="3214688" cy="1246823"/>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Trường dạy gì?</a:t>
            </a:r>
          </a:p>
        </p:txBody>
      </p:sp>
      <p:sp>
        <p:nvSpPr>
          <p:cNvPr id="10" name="Rectangle 9">
            <a:extLst>
              <a:ext uri="{FF2B5EF4-FFF2-40B4-BE49-F238E27FC236}">
                <a16:creationId xmlns:a16="http://schemas.microsoft.com/office/drawing/2014/main" id="{B3D89FA3-539E-49D5-8023-4BC5185BDEF0}"/>
              </a:ext>
            </a:extLst>
          </p:cNvPr>
          <p:cNvSpPr>
            <a:spLocks noGrp="1"/>
          </p:cNvSpPr>
          <p:nvPr/>
        </p:nvSpPr>
        <p:spPr>
          <a:xfrm>
            <a:off x="4143375" y="1952625"/>
            <a:ext cx="10477500" cy="1246823"/>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Đây là hệ công lập Công giáo, không phải trường tư thục. Học sinh học các môn theo chương trình Alberta, đồng thời tham gia môi trường giáo dục có nội dung và sinh hoạt đức tin.</a:t>
            </a:r>
          </a:p>
        </p:txBody>
      </p:sp>
      <p:sp>
        <p:nvSpPr>
          <p:cNvPr id="11" name="Rectangle 10">
            <a:extLst>
              <a:ext uri="{FF2B5EF4-FFF2-40B4-BE49-F238E27FC236}">
                <a16:creationId xmlns:a16="http://schemas.microsoft.com/office/drawing/2014/main" id="{C56D5F72-5506-45E4-B451-DE36D6F84D80}"/>
              </a:ext>
            </a:extLst>
          </p:cNvPr>
          <p:cNvSpPr>
            <a:spLocks noGrp="1"/>
          </p:cNvSpPr>
          <p:nvPr/>
        </p:nvSpPr>
        <p:spPr>
          <a:xfrm>
            <a:off x="571500" y="3408998"/>
            <a:ext cx="3214688" cy="1246823"/>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Ai được ưu tiên?</a:t>
            </a:r>
          </a:p>
        </p:txBody>
      </p:sp>
      <p:sp>
        <p:nvSpPr>
          <p:cNvPr id="12" name="Rectangle 11">
            <a:extLst>
              <a:ext uri="{FF2B5EF4-FFF2-40B4-BE49-F238E27FC236}">
                <a16:creationId xmlns:a16="http://schemas.microsoft.com/office/drawing/2014/main" id="{3E4B41AB-0E50-4430-8E19-3BB90B1E9ECF}"/>
              </a:ext>
            </a:extLst>
          </p:cNvPr>
          <p:cNvSpPr>
            <a:spLocks noGrp="1"/>
          </p:cNvSpPr>
          <p:nvPr/>
        </p:nvSpPr>
        <p:spPr>
          <a:xfrm>
            <a:off x="4143375" y="3408998"/>
            <a:ext cx="10477500" cy="1246823"/>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CCSD ưu tiên học sinh Công giáo sống trong vùng tuyển sinh. Trường có thể yêu cầu giấy chứng nhận rửa tội Công giáo của học sinh hoặc của cha/mẹ.</a:t>
            </a:r>
          </a:p>
        </p:txBody>
      </p:sp>
      <p:sp>
        <p:nvSpPr>
          <p:cNvPr id="13" name="Rectangle 12">
            <a:extLst>
              <a:ext uri="{FF2B5EF4-FFF2-40B4-BE49-F238E27FC236}">
                <a16:creationId xmlns:a16="http://schemas.microsoft.com/office/drawing/2014/main" id="{93A00FB7-C0F9-4561-A84B-4C844F019783}"/>
              </a:ext>
            </a:extLst>
          </p:cNvPr>
          <p:cNvSpPr>
            <a:spLocks noGrp="1"/>
          </p:cNvSpPr>
          <p:nvPr/>
        </p:nvSpPr>
        <p:spPr>
          <a:xfrm>
            <a:off x="571500" y="4865370"/>
            <a:ext cx="3214688" cy="1246823"/>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Nếu gia đình không theo đạo?</a:t>
            </a:r>
          </a:p>
        </p:txBody>
      </p:sp>
      <p:sp>
        <p:nvSpPr>
          <p:cNvPr id="14" name="Rectangle 13">
            <a:extLst>
              <a:ext uri="{FF2B5EF4-FFF2-40B4-BE49-F238E27FC236}">
                <a16:creationId xmlns:a16="http://schemas.microsoft.com/office/drawing/2014/main" id="{6B396241-DF4B-49B7-80DB-B17F61476F2E}"/>
              </a:ext>
            </a:extLst>
          </p:cNvPr>
          <p:cNvSpPr>
            <a:spLocks noGrp="1"/>
          </p:cNvSpPr>
          <p:nvPr/>
        </p:nvSpPr>
        <p:spPr>
          <a:xfrm>
            <a:off x="4143375" y="4865370"/>
            <a:ext cx="10477500" cy="1246823"/>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Gia đình cần liên hệ trực tiếp trường về việc nhận học sinh ngoài Công giáo và chỗ học còn lại. Ví dụ, All Saints nêu rõ chỉ có thể xem xét khi đủ nguồn lực và cơ sở vật chất.</a:t>
            </a:r>
          </a:p>
        </p:txBody>
      </p:sp>
      <p:sp>
        <p:nvSpPr>
          <p:cNvPr id="15" name="Rectangle 14">
            <a:extLst>
              <a:ext uri="{FF2B5EF4-FFF2-40B4-BE49-F238E27FC236}">
                <a16:creationId xmlns:a16="http://schemas.microsoft.com/office/drawing/2014/main" id="{8030E9B5-5546-4CE6-BE06-6D84F0C678C5}"/>
              </a:ext>
            </a:extLst>
          </p:cNvPr>
          <p:cNvSpPr>
            <a:spLocks noGrp="1"/>
          </p:cNvSpPr>
          <p:nvPr/>
        </p:nvSpPr>
        <p:spPr>
          <a:xfrm>
            <a:off x="571500" y="6405563"/>
            <a:ext cx="14049375" cy="607695"/>
          </a:xfrm>
          <a:prstGeom prst="rect">
            <a:avLst/>
          </a:prstGeom>
          <a:noFill/>
          <a:ln w="0">
            <a:noFill/>
          </a:ln>
        </p:spPr>
        <p:txBody>
          <a:bodyPr>
            <a:noAutofit/>
          </a:bodyPr>
          <a:lstStyle/>
          <a:p>
            <a:pPr>
              <a:buNone/>
              <a:defRPr sz="2001" b="0">
                <a:solidFill>
                  <a:srgbClr val="342D2D"/>
                </a:solidFill>
                <a:latin typeface="Arial"/>
                <a:ea typeface="Arial"/>
                <a:cs typeface="Arial"/>
              </a:defRPr>
            </a:pPr>
            <a:r>
              <a:rPr sz="2001" b="0">
                <a:solidFill>
                  <a:srgbClr val="342D2D"/>
                </a:solidFill>
                <a:latin typeface="Arial"/>
                <a:ea typeface="Arial"/>
                <a:cs typeface="Arial"/>
              </a:rPr>
              <a:t>Cách đăng ký: tra trường theo địa chỉ trên hệ thống CCSD, sau đó làm hồ sơ theo hướng dẫn của trường. Không dùng bản đồ CBE để xác định trường Công giáo.</a:t>
            </a:r>
          </a:p>
        </p:txBody>
      </p:sp>
    </p:spTree>
    <p:extLst>
      <p:ext uri="{BB962C8B-B14F-4D97-AF65-F5344CB8AC3E}">
        <p14:creationId xmlns:p14="http://schemas.microsoft.com/office/powerpoint/2010/main" val="749554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4236CF14-A093-4EA6-B6BB-2C76B9B6944E}"/>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CÁC HỆ TRƯỜNG</a:t>
            </a:r>
          </a:p>
        </p:txBody>
      </p:sp>
      <p:sp>
        <p:nvSpPr>
          <p:cNvPr id="2" name="Rectangle 1">
            <a:extLst>
              <a:ext uri="{FF2B5EF4-FFF2-40B4-BE49-F238E27FC236}">
                <a16:creationId xmlns:a16="http://schemas.microsoft.com/office/drawing/2014/main" id="{6BE347BE-0B81-4891-B63A-D0C410D01079}"/>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05</a:t>
            </a:r>
          </a:p>
        </p:txBody>
      </p:sp>
      <p:sp>
        <p:nvSpPr>
          <p:cNvPr id="3" name="Rectangle 2">
            <a:extLst>
              <a:ext uri="{FF2B5EF4-FFF2-40B4-BE49-F238E27FC236}">
                <a16:creationId xmlns:a16="http://schemas.microsoft.com/office/drawing/2014/main" id="{2BB66EE9-BF17-44E3-8D4A-F88A1BE26FEF}"/>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Trường charter và trường tư thục</a:t>
            </a:r>
          </a:p>
        </p:txBody>
      </p:sp>
      <p:sp>
        <p:nvSpPr>
          <p:cNvPr id="4" name="Rectangle 3">
            <a:extLst>
              <a:ext uri="{FF2B5EF4-FFF2-40B4-BE49-F238E27FC236}">
                <a16:creationId xmlns:a16="http://schemas.microsoft.com/office/drawing/2014/main" id="{432ADA3A-10B0-4492-8FD8-F17191952B90}"/>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[6] [7] [8] [9] [10] [12]. Chi tiết trong phần ghi chú.</a:t>
            </a:r>
          </a:p>
        </p:txBody>
      </p:sp>
      <p:pic>
        <p:nvPicPr>
          <p:cNvPr id="23" name="Picture 20"/>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85C2010C-9A82-4340-95A2-C4529E844F7E}"/>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9FEA8FCF-D057-4E27-A9E9-72BEDD84653D}"/>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C9DB4B7B-8B9D-4B5D-BDEA-75B61F6D2708}"/>
              </a:ext>
            </a:extLst>
          </p:cNvPr>
          <p:cNvSpPr>
            <a:spLocks noGrp="1"/>
          </p:cNvSpPr>
          <p:nvPr/>
        </p:nvSpPr>
        <p:spPr>
          <a:xfrm>
            <a:off x="571500" y="1952625"/>
            <a:ext cx="6572250" cy="619125"/>
          </a:xfrm>
          <a:prstGeom prst="rect">
            <a:avLst/>
          </a:prstGeom>
          <a:noFill/>
          <a:ln w="0">
            <a:noFill/>
          </a:ln>
        </p:spPr>
        <p:txBody>
          <a:bodyPr>
            <a:noAutofit/>
          </a:bodyPr>
          <a:lstStyle/>
          <a:p>
            <a:pPr>
              <a:buNone/>
              <a:defRPr sz="2475" b="1">
                <a:solidFill>
                  <a:srgbClr val="084F6A"/>
                </a:solidFill>
                <a:latin typeface="Arial"/>
                <a:ea typeface="Arial"/>
                <a:cs typeface="Arial"/>
              </a:defRPr>
            </a:pPr>
            <a:r>
              <a:rPr sz="2475" b="1">
                <a:solidFill>
                  <a:srgbClr val="084F6A"/>
                </a:solidFill>
                <a:latin typeface="Arial"/>
                <a:ea typeface="Arial"/>
                <a:cs typeface="Arial"/>
              </a:rPr>
              <a:t>Trường công lập charter</a:t>
            </a:r>
          </a:p>
        </p:txBody>
      </p:sp>
      <p:sp>
        <p:nvSpPr>
          <p:cNvPr id="10" name="Rectangle 9">
            <a:extLst>
              <a:ext uri="{FF2B5EF4-FFF2-40B4-BE49-F238E27FC236}">
                <a16:creationId xmlns:a16="http://schemas.microsoft.com/office/drawing/2014/main" id="{CAEA9FC5-DC18-48C8-B15E-DB984B6618DE}"/>
              </a:ext>
            </a:extLst>
          </p:cNvPr>
          <p:cNvSpPr>
            <a:spLocks noGrp="1"/>
          </p:cNvSpPr>
          <p:nvPr/>
        </p:nvSpPr>
        <p:spPr>
          <a:xfrm>
            <a:off x="571500" y="2762250"/>
            <a:ext cx="6572250" cy="1257300"/>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Trường có mô hình giáo dục chuyên biệt nhưng vẫn thuộc giáo dục công lập. Mỗi trường có quy trình tuyển sinh riêng, khác với đăng ký CBE.</a:t>
            </a:r>
          </a:p>
        </p:txBody>
      </p:sp>
      <p:sp>
        <p:nvSpPr>
          <p:cNvPr id="11" name="Rectangle 10">
            <a:extLst>
              <a:ext uri="{FF2B5EF4-FFF2-40B4-BE49-F238E27FC236}">
                <a16:creationId xmlns:a16="http://schemas.microsoft.com/office/drawing/2014/main" id="{DC6042FF-E14A-4BA5-8C5A-485783BAF994}"/>
              </a:ext>
            </a:extLst>
          </p:cNvPr>
          <p:cNvSpPr>
            <a:spLocks noGrp="1"/>
          </p:cNvSpPr>
          <p:nvPr/>
        </p:nvSpPr>
        <p:spPr>
          <a:xfrm>
            <a:off x="571500" y="4238625"/>
            <a:ext cx="6572250" cy="1571625"/>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Ví dụ Foundations for the Future Charter Academy (FFCA): gia đình nộp đơn vào danh sách chờ. Khi có chỗ, trường liên hệ để thực hiện các bước tuyển sinh.</a:t>
            </a:r>
          </a:p>
        </p:txBody>
      </p:sp>
      <p:sp>
        <p:nvSpPr>
          <p:cNvPr id="12" name="Rectangle 11">
            <a:extLst>
              <a:ext uri="{FF2B5EF4-FFF2-40B4-BE49-F238E27FC236}">
                <a16:creationId xmlns:a16="http://schemas.microsoft.com/office/drawing/2014/main" id="{9F539B93-52FA-407D-880A-4B92619CA7D2}"/>
              </a:ext>
            </a:extLst>
          </p:cNvPr>
          <p:cNvSpPr>
            <a:spLocks noGrp="1"/>
          </p:cNvSpPr>
          <p:nvPr/>
        </p:nvSpPr>
        <p:spPr>
          <a:xfrm>
            <a:off x="571500" y="6029325"/>
            <a:ext cx="6572250" cy="1285875"/>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Gia hạn hồ sơ trong tháng 11 hằng năm. Địa chỉ có thể ảnh hưởng cơ sở được xếp vào. Mua nhà gần FFCA không bảo đảm có chỗ học.</a:t>
            </a:r>
          </a:p>
        </p:txBody>
      </p:sp>
      <p:sp>
        <p:nvSpPr>
          <p:cNvPr id="13" name="Rectangle 12">
            <a:extLst>
              <a:ext uri="{FF2B5EF4-FFF2-40B4-BE49-F238E27FC236}">
                <a16:creationId xmlns:a16="http://schemas.microsoft.com/office/drawing/2014/main" id="{2B56D491-0222-4534-9CDF-EB230C05283F}"/>
              </a:ext>
            </a:extLst>
          </p:cNvPr>
          <p:cNvSpPr>
            <a:spLocks noGrp="1"/>
          </p:cNvSpPr>
          <p:nvPr/>
        </p:nvSpPr>
        <p:spPr>
          <a:xfrm>
            <a:off x="8001000" y="1952625"/>
            <a:ext cx="6572250" cy="619125"/>
          </a:xfrm>
          <a:prstGeom prst="rect">
            <a:avLst/>
          </a:prstGeom>
          <a:noFill/>
          <a:ln w="0">
            <a:noFill/>
          </a:ln>
        </p:spPr>
        <p:txBody>
          <a:bodyPr>
            <a:noAutofit/>
          </a:bodyPr>
          <a:lstStyle/>
          <a:p>
            <a:pPr>
              <a:buNone/>
              <a:defRPr sz="2475" b="1">
                <a:solidFill>
                  <a:srgbClr val="084F6A"/>
                </a:solidFill>
                <a:latin typeface="Arial"/>
                <a:ea typeface="Arial"/>
                <a:cs typeface="Arial"/>
              </a:defRPr>
            </a:pPr>
            <a:r>
              <a:rPr sz="2475" b="1">
                <a:solidFill>
                  <a:srgbClr val="084F6A"/>
                </a:solidFill>
                <a:latin typeface="Arial"/>
                <a:ea typeface="Arial"/>
                <a:cs typeface="Arial"/>
              </a:rPr>
              <a:t>Trường tư thục</a:t>
            </a:r>
          </a:p>
        </p:txBody>
      </p:sp>
      <p:sp>
        <p:nvSpPr>
          <p:cNvPr id="14" name="Rectangle 13">
            <a:extLst>
              <a:ext uri="{FF2B5EF4-FFF2-40B4-BE49-F238E27FC236}">
                <a16:creationId xmlns:a16="http://schemas.microsoft.com/office/drawing/2014/main" id="{285BC314-95CF-4691-AD8A-1BF80487C3ED}"/>
              </a:ext>
            </a:extLst>
          </p:cNvPr>
          <p:cNvSpPr>
            <a:spLocks noGrp="1"/>
          </p:cNvSpPr>
          <p:nvPr/>
        </p:nvSpPr>
        <p:spPr>
          <a:xfrm>
            <a:off x="8001000" y="2762250"/>
            <a:ext cx="6572250" cy="1333500"/>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Gia đình trả học phí và nộp hồ sơ trực tiếp. Trường có thể xem học bạ, yêu cầu kiểm tra đầu vào, nhận xét giáo viên và phỏng vấn.</a:t>
            </a:r>
          </a:p>
        </p:txBody>
      </p:sp>
      <p:sp>
        <p:nvSpPr>
          <p:cNvPr id="15" name="Rectangle 14">
            <a:extLst>
              <a:ext uri="{FF2B5EF4-FFF2-40B4-BE49-F238E27FC236}">
                <a16:creationId xmlns:a16="http://schemas.microsoft.com/office/drawing/2014/main" id="{0C1543A1-556C-4EAD-B6FD-17135D0AA853}"/>
              </a:ext>
            </a:extLst>
          </p:cNvPr>
          <p:cNvSpPr>
            <a:spLocks noGrp="1"/>
          </p:cNvSpPr>
          <p:nvPr/>
        </p:nvSpPr>
        <p:spPr>
          <a:xfrm>
            <a:off x="8001000" y="4314825"/>
            <a:ext cx="6572250" cy="1333500"/>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Webber yêu cầu bài thi đầu vào SSAT ở lớp 6–12. Rundle College yêu cầu SSAT và bảng đánh giá kỹ năng cá nhân ở lớp 7–12, rồi xem xét phỏng vấn.</a:t>
            </a:r>
          </a:p>
        </p:txBody>
      </p:sp>
      <p:sp>
        <p:nvSpPr>
          <p:cNvPr id="16" name="Rectangle 15">
            <a:extLst>
              <a:ext uri="{FF2B5EF4-FFF2-40B4-BE49-F238E27FC236}">
                <a16:creationId xmlns:a16="http://schemas.microsoft.com/office/drawing/2014/main" id="{EA730BBC-1A80-4DA2-A7C2-D3DFEEB2C87C}"/>
              </a:ext>
            </a:extLst>
          </p:cNvPr>
          <p:cNvSpPr>
            <a:spLocks noGrp="1"/>
          </p:cNvSpPr>
          <p:nvPr/>
        </p:nvSpPr>
        <p:spPr>
          <a:xfrm>
            <a:off x="8001000" y="5867400"/>
            <a:ext cx="6572250" cy="1333500"/>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Gia đình cần tính cả học phí, phí đăng ký và đưa đón. Đóng phí nộp đơn không đồng nghĩa được nhận.</a:t>
            </a:r>
          </a:p>
        </p:txBody>
      </p:sp>
    </p:spTree>
    <p:extLst>
      <p:ext uri="{BB962C8B-B14F-4D97-AF65-F5344CB8AC3E}">
        <p14:creationId xmlns:p14="http://schemas.microsoft.com/office/powerpoint/2010/main" val="1887121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3E5BF08-196F-4288-92C7-E038CEDFA705}"/>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CÁC HỆ TRƯỜNG</a:t>
            </a:r>
          </a:p>
        </p:txBody>
      </p:sp>
      <p:sp>
        <p:nvSpPr>
          <p:cNvPr id="2" name="Rectangle 1">
            <a:extLst>
              <a:ext uri="{FF2B5EF4-FFF2-40B4-BE49-F238E27FC236}">
                <a16:creationId xmlns:a16="http://schemas.microsoft.com/office/drawing/2014/main" id="{5CE54395-F220-4986-A5DA-DB69245B4DCC}"/>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06</a:t>
            </a:r>
          </a:p>
        </p:txBody>
      </p:sp>
      <p:sp>
        <p:nvSpPr>
          <p:cNvPr id="3" name="Rectangle 2">
            <a:extLst>
              <a:ext uri="{FF2B5EF4-FFF2-40B4-BE49-F238E27FC236}">
                <a16:creationId xmlns:a16="http://schemas.microsoft.com/office/drawing/2014/main" id="{E6578C10-FECA-455F-BFBA-674700DC4F5E}"/>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Một số mô hình charter tại Calgary</a:t>
            </a:r>
          </a:p>
        </p:txBody>
      </p:sp>
      <p:sp>
        <p:nvSpPr>
          <p:cNvPr id="4" name="Rectangle 3">
            <a:extLst>
              <a:ext uri="{FF2B5EF4-FFF2-40B4-BE49-F238E27FC236}">
                <a16:creationId xmlns:a16="http://schemas.microsoft.com/office/drawing/2014/main" id="{4B69FB0D-6BCF-41C6-80F1-2B4D91B7CE82}"/>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website chính thức của từng trường. Đường dẫn trong Notes.</a:t>
            </a:r>
          </a:p>
        </p:txBody>
      </p:sp>
      <p:pic>
        <p:nvPicPr>
          <p:cNvPr id="25" name="Picture 22"/>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585B0038-960E-405E-ACAA-DA8E69B9A101}"/>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3B1EE8D7-11FB-4854-8103-89DF84455F8C}"/>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F52FD7E7-D39B-4C1E-97FB-0C68154AB0E6}"/>
              </a:ext>
            </a:extLst>
          </p:cNvPr>
          <p:cNvSpPr>
            <a:spLocks noGrp="1"/>
          </p:cNvSpPr>
          <p:nvPr/>
        </p:nvSpPr>
        <p:spPr>
          <a:xfrm>
            <a:off x="571500" y="1952625"/>
            <a:ext cx="4572000" cy="876300"/>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Westmount Charter School</a:t>
            </a:r>
          </a:p>
        </p:txBody>
      </p:sp>
      <p:sp>
        <p:nvSpPr>
          <p:cNvPr id="10" name="Rectangle 9">
            <a:extLst>
              <a:ext uri="{FF2B5EF4-FFF2-40B4-BE49-F238E27FC236}">
                <a16:creationId xmlns:a16="http://schemas.microsoft.com/office/drawing/2014/main" id="{3B1BCDA9-9EFF-4D6C-B7FF-41B2645649BF}"/>
              </a:ext>
            </a:extLst>
          </p:cNvPr>
          <p:cNvSpPr>
            <a:spLocks noGrp="1"/>
          </p:cNvSpPr>
          <p:nvPr/>
        </p:nvSpPr>
        <p:spPr>
          <a:xfrm>
            <a:off x="5524500" y="1952625"/>
            <a:ext cx="9048750" cy="904875"/>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Dành cho học sinh có năng lực vượt trội (gifted), với quy trình đánh giá và tiếp nhận riêng.</a:t>
            </a:r>
          </a:p>
        </p:txBody>
      </p:sp>
      <p:sp>
        <p:nvSpPr>
          <p:cNvPr id="11" name="Rectangle 10">
            <a:extLst>
              <a:ext uri="{FF2B5EF4-FFF2-40B4-BE49-F238E27FC236}">
                <a16:creationId xmlns:a16="http://schemas.microsoft.com/office/drawing/2014/main" id="{F5CCD6F7-77B8-40D9-818F-48186B70A9E1}"/>
              </a:ext>
            </a:extLst>
          </p:cNvPr>
          <p:cNvSpPr>
            <a:spLocks noGrp="1"/>
          </p:cNvSpPr>
          <p:nvPr/>
        </p:nvSpPr>
        <p:spPr>
          <a:xfrm>
            <a:off x="571500" y="2981325"/>
            <a:ext cx="4572000" cy="876300"/>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Connect Charter School</a:t>
            </a:r>
          </a:p>
        </p:txBody>
      </p:sp>
      <p:sp>
        <p:nvSpPr>
          <p:cNvPr id="12" name="Rectangle 11">
            <a:extLst>
              <a:ext uri="{FF2B5EF4-FFF2-40B4-BE49-F238E27FC236}">
                <a16:creationId xmlns:a16="http://schemas.microsoft.com/office/drawing/2014/main" id="{AE89B46D-FCA2-47C8-A9E5-D76377E0EA2E}"/>
              </a:ext>
            </a:extLst>
          </p:cNvPr>
          <p:cNvSpPr>
            <a:spLocks noGrp="1"/>
          </p:cNvSpPr>
          <p:nvPr/>
        </p:nvSpPr>
        <p:spPr>
          <a:xfrm>
            <a:off x="5524500" y="2981325"/>
            <a:ext cx="9048750" cy="904875"/>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Tên trước đây là Calgary Science School. Chú trọng học qua đặt câu hỏi, tìm tòi và khám phá.</a:t>
            </a:r>
          </a:p>
        </p:txBody>
      </p:sp>
      <p:sp>
        <p:nvSpPr>
          <p:cNvPr id="13" name="Rectangle 12">
            <a:extLst>
              <a:ext uri="{FF2B5EF4-FFF2-40B4-BE49-F238E27FC236}">
                <a16:creationId xmlns:a16="http://schemas.microsoft.com/office/drawing/2014/main" id="{FA9B087D-8C90-4792-8781-6C807102417D}"/>
              </a:ext>
            </a:extLst>
          </p:cNvPr>
          <p:cNvSpPr>
            <a:spLocks noGrp="1"/>
          </p:cNvSpPr>
          <p:nvPr/>
        </p:nvSpPr>
        <p:spPr>
          <a:xfrm>
            <a:off x="571500" y="4010025"/>
            <a:ext cx="4572000" cy="876300"/>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Calgary Girls Charter School</a:t>
            </a:r>
          </a:p>
        </p:txBody>
      </p:sp>
      <p:sp>
        <p:nvSpPr>
          <p:cNvPr id="14" name="Rectangle 13">
            <a:extLst>
              <a:ext uri="{FF2B5EF4-FFF2-40B4-BE49-F238E27FC236}">
                <a16:creationId xmlns:a16="http://schemas.microsoft.com/office/drawing/2014/main" id="{338EF32B-E6EC-42FE-9697-49F20591EE8E}"/>
              </a:ext>
            </a:extLst>
          </p:cNvPr>
          <p:cNvSpPr>
            <a:spLocks noGrp="1"/>
          </p:cNvSpPr>
          <p:nvPr/>
        </p:nvSpPr>
        <p:spPr>
          <a:xfrm>
            <a:off x="5524500" y="4010025"/>
            <a:ext cx="9048750" cy="904875"/>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Môi trường học dành cho học sinh nữ, chú trọng sự tự tin và phát triển bản thân.</a:t>
            </a:r>
          </a:p>
        </p:txBody>
      </p:sp>
      <p:sp>
        <p:nvSpPr>
          <p:cNvPr id="15" name="Rectangle 14">
            <a:extLst>
              <a:ext uri="{FF2B5EF4-FFF2-40B4-BE49-F238E27FC236}">
                <a16:creationId xmlns:a16="http://schemas.microsoft.com/office/drawing/2014/main" id="{41AEFED9-C9B3-4FC8-8A15-9E1CE3A5A105}"/>
              </a:ext>
            </a:extLst>
          </p:cNvPr>
          <p:cNvSpPr>
            <a:spLocks noGrp="1"/>
          </p:cNvSpPr>
          <p:nvPr/>
        </p:nvSpPr>
        <p:spPr>
          <a:xfrm>
            <a:off x="571500" y="5038725"/>
            <a:ext cx="4572000" cy="876300"/>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Calgary Arts Academy</a:t>
            </a:r>
          </a:p>
        </p:txBody>
      </p:sp>
      <p:sp>
        <p:nvSpPr>
          <p:cNvPr id="16" name="Rectangle 15">
            <a:extLst>
              <a:ext uri="{FF2B5EF4-FFF2-40B4-BE49-F238E27FC236}">
                <a16:creationId xmlns:a16="http://schemas.microsoft.com/office/drawing/2014/main" id="{C1F17830-546A-44E5-848F-EDE1C23BA6FE}"/>
              </a:ext>
            </a:extLst>
          </p:cNvPr>
          <p:cNvSpPr>
            <a:spLocks noGrp="1"/>
          </p:cNvSpPr>
          <p:nvPr/>
        </p:nvSpPr>
        <p:spPr>
          <a:xfrm>
            <a:off x="5524500" y="5038725"/>
            <a:ext cx="9048750" cy="904875"/>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Dạy chương trình Alberta thông qua các hình thức nghệ thuật như âm nhạc, mỹ thuật, múa và kịch.</a:t>
            </a:r>
          </a:p>
        </p:txBody>
      </p:sp>
      <p:sp>
        <p:nvSpPr>
          <p:cNvPr id="17" name="Rectangle 16">
            <a:extLst>
              <a:ext uri="{FF2B5EF4-FFF2-40B4-BE49-F238E27FC236}">
                <a16:creationId xmlns:a16="http://schemas.microsoft.com/office/drawing/2014/main" id="{4A377691-8257-43C0-A5A7-B4B81EA46484}"/>
              </a:ext>
            </a:extLst>
          </p:cNvPr>
          <p:cNvSpPr>
            <a:spLocks noGrp="1"/>
          </p:cNvSpPr>
          <p:nvPr/>
        </p:nvSpPr>
        <p:spPr>
          <a:xfrm>
            <a:off x="571500" y="6067425"/>
            <a:ext cx="4572000" cy="876300"/>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Foundations for the Future (FFCA)</a:t>
            </a:r>
          </a:p>
        </p:txBody>
      </p:sp>
      <p:sp>
        <p:nvSpPr>
          <p:cNvPr id="18" name="Rectangle 17">
            <a:extLst>
              <a:ext uri="{FF2B5EF4-FFF2-40B4-BE49-F238E27FC236}">
                <a16:creationId xmlns:a16="http://schemas.microsoft.com/office/drawing/2014/main" id="{C90386B5-9B2A-4E07-8E0E-C7AA10C2D4D7}"/>
              </a:ext>
            </a:extLst>
          </p:cNvPr>
          <p:cNvSpPr>
            <a:spLocks noGrp="1"/>
          </p:cNvSpPr>
          <p:nvPr/>
        </p:nvSpPr>
        <p:spPr>
          <a:xfrm>
            <a:off x="5524500" y="6067425"/>
            <a:ext cx="9048750" cy="904875"/>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Chú trọng học thuật, phát triển nhân cách và khả năng lãnh đạo.</a:t>
            </a:r>
          </a:p>
        </p:txBody>
      </p:sp>
    </p:spTree>
    <p:extLst>
      <p:ext uri="{BB962C8B-B14F-4D97-AF65-F5344CB8AC3E}">
        <p14:creationId xmlns:p14="http://schemas.microsoft.com/office/powerpoint/2010/main" val="17712822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844BB16-CA61-4F64-9BF8-51E1CFDC314A}"/>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CÁC HỆ TRƯỜNG</a:t>
            </a:r>
          </a:p>
        </p:txBody>
      </p:sp>
      <p:sp>
        <p:nvSpPr>
          <p:cNvPr id="2" name="Rectangle 1">
            <a:extLst>
              <a:ext uri="{FF2B5EF4-FFF2-40B4-BE49-F238E27FC236}">
                <a16:creationId xmlns:a16="http://schemas.microsoft.com/office/drawing/2014/main" id="{B6A9A064-604C-48D6-BE73-848B94278449}"/>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07</a:t>
            </a:r>
          </a:p>
        </p:txBody>
      </p:sp>
      <p:sp>
        <p:nvSpPr>
          <p:cNvPr id="3" name="Rectangle 2">
            <a:extLst>
              <a:ext uri="{FF2B5EF4-FFF2-40B4-BE49-F238E27FC236}">
                <a16:creationId xmlns:a16="http://schemas.microsoft.com/office/drawing/2014/main" id="{B9DBD0C1-3B82-4135-98E5-0E9291E0E12C}"/>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Học bằng tiếng Pháp và các chương trình khác</a:t>
            </a:r>
          </a:p>
        </p:txBody>
      </p:sp>
      <p:sp>
        <p:nvSpPr>
          <p:cNvPr id="4" name="Rectangle 3">
            <a:extLst>
              <a:ext uri="{FF2B5EF4-FFF2-40B4-BE49-F238E27FC236}">
                <a16:creationId xmlns:a16="http://schemas.microsoft.com/office/drawing/2014/main" id="{DAC44710-23BC-497C-B88A-41C98DE02296}"/>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[13] [14] [27] [47] [48]. Chi tiết trong phần ghi chú.</a:t>
            </a:r>
          </a:p>
        </p:txBody>
      </p:sp>
      <p:pic>
        <p:nvPicPr>
          <p:cNvPr id="21" name="Picture 18"/>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B84944AE-CB4C-42C6-AB42-E334A0B905FC}"/>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12C21B3A-9345-464F-8D05-5365612FB11D}"/>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F790E8B5-997D-4D69-AD25-6F67D9DCA091}"/>
              </a:ext>
            </a:extLst>
          </p:cNvPr>
          <p:cNvSpPr>
            <a:spLocks noGrp="1"/>
          </p:cNvSpPr>
          <p:nvPr/>
        </p:nvSpPr>
        <p:spPr>
          <a:xfrm>
            <a:off x="571500" y="1952625"/>
            <a:ext cx="3214688" cy="1372553"/>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French Immersion</a:t>
            </a:r>
          </a:p>
        </p:txBody>
      </p:sp>
      <p:sp>
        <p:nvSpPr>
          <p:cNvPr id="10" name="Rectangle 9">
            <a:extLst>
              <a:ext uri="{FF2B5EF4-FFF2-40B4-BE49-F238E27FC236}">
                <a16:creationId xmlns:a16="http://schemas.microsoft.com/office/drawing/2014/main" id="{42F96953-5FF0-457C-AA76-E26A0EE9FF83}"/>
              </a:ext>
            </a:extLst>
          </p:cNvPr>
          <p:cNvSpPr>
            <a:spLocks noGrp="1"/>
          </p:cNvSpPr>
          <p:nvPr/>
        </p:nvSpPr>
        <p:spPr>
          <a:xfrm>
            <a:off x="4143375" y="1952625"/>
            <a:ext cx="10477500" cy="1372553"/>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Học sinh học một số môn như Toán, Khoa học hoặc Xã hội bằng tiếng Pháp. CBE có đầu vào từ mẫu giáo/lớp 1, hoặc lớp 7 (Late French). Ở đầu vào lớp 7, các bạn và cha mẹ không cần biết tiếng Pháp trước.</a:t>
            </a:r>
          </a:p>
        </p:txBody>
      </p:sp>
      <p:sp>
        <p:nvSpPr>
          <p:cNvPr id="11" name="Rectangle 10">
            <a:extLst>
              <a:ext uri="{FF2B5EF4-FFF2-40B4-BE49-F238E27FC236}">
                <a16:creationId xmlns:a16="http://schemas.microsoft.com/office/drawing/2014/main" id="{3CC63116-808C-4A68-B760-7A89641CE035}"/>
              </a:ext>
            </a:extLst>
          </p:cNvPr>
          <p:cNvSpPr>
            <a:spLocks noGrp="1"/>
          </p:cNvSpPr>
          <p:nvPr/>
        </p:nvSpPr>
        <p:spPr>
          <a:xfrm>
            <a:off x="571500" y="3534728"/>
            <a:ext cx="3214688" cy="1372553"/>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Hệ Pháp ngữ FrancoSud</a:t>
            </a:r>
          </a:p>
        </p:txBody>
      </p:sp>
      <p:sp>
        <p:nvSpPr>
          <p:cNvPr id="12" name="Rectangle 11">
            <a:extLst>
              <a:ext uri="{FF2B5EF4-FFF2-40B4-BE49-F238E27FC236}">
                <a16:creationId xmlns:a16="http://schemas.microsoft.com/office/drawing/2014/main" id="{BDCF7E76-73C3-47C0-9C71-4A16A95433BD}"/>
              </a:ext>
            </a:extLst>
          </p:cNvPr>
          <p:cNvSpPr>
            <a:spLocks noGrp="1"/>
          </p:cNvSpPr>
          <p:nvPr/>
        </p:nvSpPr>
        <p:spPr>
          <a:xfrm>
            <a:off x="4143375" y="3534728"/>
            <a:ext cx="10477500" cy="1372553"/>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Đây là hệ giáo dục dành cho cộng đồng Pháp ngữ, với điều kiện tiếp nhận riêng. Ví dụ: quyền giáo dục tiếng Pháp của gia đình hoặc quá trình học tiếng Pháp là ngôn ngữ thứ nhất. Không đồng nhất với French Immersion.</a:t>
            </a:r>
          </a:p>
        </p:txBody>
      </p:sp>
      <p:sp>
        <p:nvSpPr>
          <p:cNvPr id="13" name="Rectangle 12">
            <a:extLst>
              <a:ext uri="{FF2B5EF4-FFF2-40B4-BE49-F238E27FC236}">
                <a16:creationId xmlns:a16="http://schemas.microsoft.com/office/drawing/2014/main" id="{943D5A15-8F77-40EE-96F7-4DB6FE1D8089}"/>
              </a:ext>
            </a:extLst>
          </p:cNvPr>
          <p:cNvSpPr>
            <a:spLocks noGrp="1"/>
          </p:cNvSpPr>
          <p:nvPr/>
        </p:nvSpPr>
        <p:spPr>
          <a:xfrm>
            <a:off x="571500" y="5116830"/>
            <a:ext cx="3214688" cy="1372553"/>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Gifted</a:t>
            </a:r>
          </a:p>
        </p:txBody>
      </p:sp>
      <p:sp>
        <p:nvSpPr>
          <p:cNvPr id="14" name="Rectangle 13">
            <a:extLst>
              <a:ext uri="{FF2B5EF4-FFF2-40B4-BE49-F238E27FC236}">
                <a16:creationId xmlns:a16="http://schemas.microsoft.com/office/drawing/2014/main" id="{EB21DAE8-4E47-440E-88B2-3C628C8E5A62}"/>
              </a:ext>
            </a:extLst>
          </p:cNvPr>
          <p:cNvSpPr>
            <a:spLocks noGrp="1"/>
          </p:cNvSpPr>
          <p:nvPr/>
        </p:nvSpPr>
        <p:spPr>
          <a:xfrm>
            <a:off x="4143375" y="5116830"/>
            <a:ext cx="10477500" cy="1372553"/>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GATE của CBE và Westmount phục vụ học sinh có năng lực vượt trội (gifted), được xác định qua quy trình đánh giá. Chương trình này không phải điều kiện để vào IB/AP và không phải lựa chọn mặc định cho mọi học sinh giỏi.</a:t>
            </a:r>
          </a:p>
        </p:txBody>
      </p:sp>
    </p:spTree>
    <p:extLst>
      <p:ext uri="{BB962C8B-B14F-4D97-AF65-F5344CB8AC3E}">
        <p14:creationId xmlns:p14="http://schemas.microsoft.com/office/powerpoint/2010/main" val="2035281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15DAA0-A652-4DAA-8DF4-457E4F60E7FF}"/>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CHƯƠNG TRÌNH HỌC</a:t>
            </a:r>
          </a:p>
        </p:txBody>
      </p:sp>
      <p:sp>
        <p:nvSpPr>
          <p:cNvPr id="2" name="Rectangle 1">
            <a:extLst>
              <a:ext uri="{FF2B5EF4-FFF2-40B4-BE49-F238E27FC236}">
                <a16:creationId xmlns:a16="http://schemas.microsoft.com/office/drawing/2014/main" id="{08FF4597-00C3-4C7C-A58B-AF21C3F70443}"/>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08</a:t>
            </a:r>
          </a:p>
        </p:txBody>
      </p:sp>
      <p:sp>
        <p:nvSpPr>
          <p:cNvPr id="3" name="Rectangle 2">
            <a:extLst>
              <a:ext uri="{FF2B5EF4-FFF2-40B4-BE49-F238E27FC236}">
                <a16:creationId xmlns:a16="http://schemas.microsoft.com/office/drawing/2014/main" id="{6A9191AA-77BB-42E0-A9B5-9EE4618B4231}"/>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Regular, AP và IB</a:t>
            </a:r>
          </a:p>
        </p:txBody>
      </p:sp>
      <p:sp>
        <p:nvSpPr>
          <p:cNvPr id="4" name="Rectangle 3">
            <a:extLst>
              <a:ext uri="{FF2B5EF4-FFF2-40B4-BE49-F238E27FC236}">
                <a16:creationId xmlns:a16="http://schemas.microsoft.com/office/drawing/2014/main" id="{0029A2C7-6238-4977-A82E-767D31C39077}"/>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[15] [16] [18] [20]. Chi tiết trong phần ghi chú.</a:t>
            </a:r>
          </a:p>
        </p:txBody>
      </p:sp>
      <p:pic>
        <p:nvPicPr>
          <p:cNvPr id="18" name="Picture 14"/>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4A5593A3-7622-4EE2-8CDA-61E6E88C0C33}"/>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1D059721-6525-4B05-9860-6C6CDC2E6B7A}"/>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graphicFrame>
        <p:nvGraphicFramePr>
          <p:cNvPr id="21" name="Table 18"/>
          <p:cNvGraphicFramePr/>
          <p:nvPr/>
        </p:nvGraphicFramePr>
        <p:xfrm>
          <a:off x="571500" y="1952625"/>
          <a:ext cx="14097000" cy="4142899"/>
        </p:xfrm>
        <a:graphic>
          <a:graphicData uri="http://schemas.openxmlformats.org/drawingml/2006/table">
            <a:tbl>
              <a:tblPr/>
              <a:tblGrid>
                <a:gridCol w="3429000">
                  <a:extLst>
                    <a:ext uri="{9D8B030D-6E8A-4147-A177-3AD203B41FA5}">
                      <a16:colId xmlns:a16="http://schemas.microsoft.com/office/drawing/2014/main" val="20000"/>
                    </a:ext>
                  </a:extLst>
                </a:gridCol>
                <a:gridCol w="5524500">
                  <a:extLst>
                    <a:ext uri="{9D8B030D-6E8A-4147-A177-3AD203B41FA5}">
                      <a16:colId xmlns:a16="http://schemas.microsoft.com/office/drawing/2014/main" val="20001"/>
                    </a:ext>
                  </a:extLst>
                </a:gridCol>
                <a:gridCol w="5143500">
                  <a:extLst>
                    <a:ext uri="{9D8B030D-6E8A-4147-A177-3AD203B41FA5}">
                      <a16:colId xmlns:a16="http://schemas.microsoft.com/office/drawing/2014/main" val="20002"/>
                    </a:ext>
                  </a:extLst>
                </a:gridCol>
              </a:tblGrid>
              <a:tr h="988219">
                <a:tc>
                  <a:txBody>
                    <a:bodyPr/>
                    <a:lstStyle/>
                    <a:p>
                      <a:r>
                        <a:rPr sz="2100" b="1">
                          <a:solidFill>
                            <a:srgbClr val="FFFFFF"/>
                          </a:solidFill>
                          <a:latin typeface="Arial"/>
                          <a:ea typeface="Arial"/>
                          <a:cs typeface="Arial"/>
                        </a:rPr>
                        <a:t>Chương trình</a:t>
                      </a:r>
                    </a:p>
                  </a:txBody>
                  <a:tcPr>
                    <a:solidFill>
                      <a:srgbClr val="084F6A"/>
                    </a:solidFill>
                  </a:tcPr>
                </a:tc>
                <a:tc>
                  <a:txBody>
                    <a:bodyPr/>
                    <a:lstStyle/>
                    <a:p>
                      <a:r>
                        <a:rPr sz="2100" b="1">
                          <a:solidFill>
                            <a:srgbClr val="FFFFFF"/>
                          </a:solidFill>
                          <a:latin typeface="Arial"/>
                          <a:ea typeface="Arial"/>
                          <a:cs typeface="Arial"/>
                        </a:rPr>
                        <a:t>Học sinh học như thế nào?</a:t>
                      </a:r>
                    </a:p>
                  </a:txBody>
                  <a:tcPr>
                    <a:solidFill>
                      <a:srgbClr val="084F6A"/>
                    </a:solidFill>
                  </a:tcPr>
                </a:tc>
                <a:tc>
                  <a:txBody>
                    <a:bodyPr/>
                    <a:lstStyle/>
                    <a:p>
                      <a:r>
                        <a:rPr sz="2100" b="1">
                          <a:solidFill>
                            <a:srgbClr val="FFFFFF"/>
                          </a:solidFill>
                          <a:latin typeface="Arial"/>
                          <a:ea typeface="Arial"/>
                          <a:cs typeface="Arial"/>
                        </a:rPr>
                        <a:t>Ví dụ dễ hình dung</a:t>
                      </a:r>
                    </a:p>
                  </a:txBody>
                  <a:tcPr>
                    <a:solidFill>
                      <a:srgbClr val="084F6A"/>
                    </a:solidFill>
                  </a:tcPr>
                </a:tc>
                <a:extLst>
                  <a:ext uri="{0D108BD9-81ED-4DB2-BD59-A6C34878D82A}">
                    <a16:rowId xmlns:a16="http://schemas.microsoft.com/office/drawing/2014/main" val="10000"/>
                  </a:ext>
                </a:extLst>
              </a:tr>
              <a:tr h="988219">
                <a:tc>
                  <a:txBody>
                    <a:bodyPr/>
                    <a:lstStyle/>
                    <a:p>
                      <a:r>
                        <a:rPr sz="2100" b="0">
                          <a:solidFill>
                            <a:srgbClr val="342D2D"/>
                          </a:solidFill>
                          <a:latin typeface="Arial"/>
                          <a:ea typeface="Arial"/>
                          <a:cs typeface="Arial"/>
                        </a:rPr>
                        <a:t>Regular</a:t>
                      </a:r>
                    </a:p>
                    <a:p>
                      <a:r>
                        <a:rPr sz="2100" b="0">
                          <a:solidFill>
                            <a:srgbClr val="342D2D"/>
                          </a:solidFill>
                          <a:latin typeface="Arial"/>
                          <a:ea typeface="Arial"/>
                          <a:cs typeface="Arial"/>
                        </a:rPr>
                        <a:t>Thông thường</a:t>
                      </a:r>
                    </a:p>
                  </a:txBody>
                  <a:tcPr>
                    <a:solidFill>
                      <a:srgbClr val="E8F0F3"/>
                    </a:solidFill>
                  </a:tcPr>
                </a:tc>
                <a:tc>
                  <a:txBody>
                    <a:bodyPr/>
                    <a:lstStyle/>
                    <a:p>
                      <a:r>
                        <a:rPr sz="2100" b="0">
                          <a:solidFill>
                            <a:srgbClr val="342D2D"/>
                          </a:solidFill>
                          <a:latin typeface="Arial"/>
                          <a:ea typeface="Arial"/>
                          <a:cs typeface="Arial"/>
                        </a:rPr>
                        <a:t>Học chương trình Alberta. Chọn môn phù hợp với năng lực và yêu cầu ngành sau THPT.</a:t>
                      </a:r>
                    </a:p>
                  </a:txBody>
                  <a:tcPr>
                    <a:solidFill>
                      <a:srgbClr val="E8F0F3"/>
                    </a:solidFill>
                  </a:tcPr>
                </a:tc>
                <a:tc>
                  <a:txBody>
                    <a:bodyPr/>
                    <a:lstStyle/>
                    <a:p>
                      <a:r>
                        <a:rPr sz="2100" b="0">
                          <a:solidFill>
                            <a:srgbClr val="342D2D"/>
                          </a:solidFill>
                          <a:latin typeface="Arial"/>
                          <a:ea typeface="Arial"/>
                          <a:cs typeface="Arial"/>
                        </a:rPr>
                        <a:t>Học sinh học Toán, Hóa, Anh văn theo lộ trình thông thường để nộp hồ sơ đại học.</a:t>
                      </a:r>
                    </a:p>
                  </a:txBody>
                  <a:tcPr>
                    <a:solidFill>
                      <a:srgbClr val="E8F0F3"/>
                    </a:solidFill>
                  </a:tcPr>
                </a:tc>
                <a:extLst>
                  <a:ext uri="{0D108BD9-81ED-4DB2-BD59-A6C34878D82A}">
                    <a16:rowId xmlns:a16="http://schemas.microsoft.com/office/drawing/2014/main" val="10001"/>
                  </a:ext>
                </a:extLst>
              </a:tr>
              <a:tr h="988219">
                <a:tc>
                  <a:txBody>
                    <a:bodyPr/>
                    <a:lstStyle/>
                    <a:p>
                      <a:r>
                        <a:rPr sz="2100" b="0">
                          <a:solidFill>
                            <a:srgbClr val="342D2D"/>
                          </a:solidFill>
                          <a:latin typeface="Arial"/>
                          <a:ea typeface="Arial"/>
                          <a:cs typeface="Arial"/>
                        </a:rPr>
                        <a:t>AP</a:t>
                      </a:r>
                    </a:p>
                    <a:p>
                      <a:r>
                        <a:rPr sz="2100" b="0">
                          <a:solidFill>
                            <a:srgbClr val="342D2D"/>
                          </a:solidFill>
                          <a:latin typeface="Arial"/>
                          <a:ea typeface="Arial"/>
                          <a:cs typeface="Arial"/>
                        </a:rPr>
                        <a:t>Advanced Placement</a:t>
                      </a:r>
                    </a:p>
                  </a:txBody>
                  <a:tcPr>
                    <a:solidFill>
                      <a:srgbClr val="FAF6F0"/>
                    </a:solidFill>
                  </a:tcPr>
                </a:tc>
                <a:tc>
                  <a:txBody>
                    <a:bodyPr/>
                    <a:lstStyle/>
                    <a:p>
                      <a:r>
                        <a:rPr sz="2100" b="0">
                          <a:solidFill>
                            <a:srgbClr val="342D2D"/>
                          </a:solidFill>
                          <a:latin typeface="Arial"/>
                          <a:ea typeface="Arial"/>
                          <a:cs typeface="Arial"/>
                        </a:rPr>
                        <a:t>Học nâng cao theo từng môn. Có thể thi AP để được đại học xét công nhận môn/tín chỉ.</a:t>
                      </a:r>
                    </a:p>
                  </a:txBody>
                  <a:tcPr>
                    <a:solidFill>
                      <a:srgbClr val="FAF6F0"/>
                    </a:solidFill>
                  </a:tcPr>
                </a:tc>
                <a:tc>
                  <a:txBody>
                    <a:bodyPr/>
                    <a:lstStyle/>
                    <a:p>
                      <a:r>
                        <a:rPr sz="2100" b="0">
                          <a:solidFill>
                            <a:srgbClr val="342D2D"/>
                          </a:solidFill>
                          <a:latin typeface="Arial"/>
                          <a:ea typeface="Arial"/>
                          <a:cs typeface="Arial"/>
                        </a:rPr>
                        <a:t>Học sinh mạnh Toán nên học AP Toán, còn các môn khác học chương trình thông thường.</a:t>
                      </a:r>
                    </a:p>
                  </a:txBody>
                  <a:tcPr>
                    <a:solidFill>
                      <a:srgbClr val="FAF6F0"/>
                    </a:solidFill>
                  </a:tcPr>
                </a:tc>
                <a:extLst>
                  <a:ext uri="{0D108BD9-81ED-4DB2-BD59-A6C34878D82A}">
                    <a16:rowId xmlns:a16="http://schemas.microsoft.com/office/drawing/2014/main" val="10002"/>
                  </a:ext>
                </a:extLst>
              </a:tr>
              <a:tr h="988219">
                <a:tc>
                  <a:txBody>
                    <a:bodyPr/>
                    <a:lstStyle/>
                    <a:p>
                      <a:r>
                        <a:rPr sz="2100" b="0">
                          <a:solidFill>
                            <a:srgbClr val="342D2D"/>
                          </a:solidFill>
                          <a:latin typeface="Arial"/>
                          <a:ea typeface="Arial"/>
                          <a:cs typeface="Arial"/>
                        </a:rPr>
                        <a:t>IB</a:t>
                      </a:r>
                    </a:p>
                    <a:p>
                      <a:r>
                        <a:rPr sz="2100" b="0">
                          <a:solidFill>
                            <a:srgbClr val="342D2D"/>
                          </a:solidFill>
                          <a:latin typeface="Arial"/>
                          <a:ea typeface="Arial"/>
                          <a:cs typeface="Arial"/>
                        </a:rPr>
                        <a:t>International Baccalaureate</a:t>
                      </a:r>
                    </a:p>
                  </a:txBody>
                  <a:tcPr>
                    <a:solidFill>
                      <a:srgbClr val="E8F0F3"/>
                    </a:solidFill>
                  </a:tcPr>
                </a:tc>
                <a:tc>
                  <a:txBody>
                    <a:bodyPr/>
                    <a:lstStyle/>
                    <a:p>
                      <a:r>
                        <a:rPr sz="2100" b="0">
                          <a:solidFill>
                            <a:srgbClr val="342D2D"/>
                          </a:solidFill>
                          <a:latin typeface="Arial"/>
                          <a:ea typeface="Arial"/>
                          <a:cs typeface="Arial"/>
                        </a:rPr>
                        <a:t>Học theo chương trình quốc tế, kết hợp kiến thức môn học với nghiên cứu, viết và hoạt động bổ trợ.</a:t>
                      </a:r>
                    </a:p>
                  </a:txBody>
                  <a:tcPr>
                    <a:solidFill>
                      <a:srgbClr val="E8F0F3"/>
                    </a:solidFill>
                  </a:tcPr>
                </a:tc>
                <a:tc>
                  <a:txBody>
                    <a:bodyPr/>
                    <a:lstStyle/>
                    <a:p>
                      <a:r>
                        <a:rPr sz="2100" b="0">
                          <a:solidFill>
                            <a:srgbClr val="342D2D"/>
                          </a:solidFill>
                          <a:latin typeface="Arial"/>
                          <a:ea typeface="Arial"/>
                          <a:cs typeface="Arial"/>
                        </a:rPr>
                        <a:t>IB toàn phần học một tổ hợp rộng. IB một phần tại CBE vẫn có yêu cầu chung, không chỉ chọn một môn.</a:t>
                      </a:r>
                    </a:p>
                  </a:txBody>
                  <a:tcPr>
                    <a:solidFill>
                      <a:srgbClr val="E8F0F3"/>
                    </a:solidFill>
                  </a:tcPr>
                </a:tc>
                <a:extLst>
                  <a:ext uri="{0D108BD9-81ED-4DB2-BD59-A6C34878D82A}">
                    <a16:rowId xmlns:a16="http://schemas.microsoft.com/office/drawing/2014/main" val="10003"/>
                  </a:ext>
                </a:extLst>
              </a:tr>
            </a:tbl>
          </a:graphicData>
        </a:graphic>
      </p:graphicFrame>
      <p:sp>
        <p:nvSpPr>
          <p:cNvPr id="10" name="Rectangle 9">
            <a:extLst>
              <a:ext uri="{FF2B5EF4-FFF2-40B4-BE49-F238E27FC236}">
                <a16:creationId xmlns:a16="http://schemas.microsoft.com/office/drawing/2014/main" id="{C32E9554-CC73-4C9E-9ACE-38EC8D29078D}"/>
              </a:ext>
            </a:extLst>
          </p:cNvPr>
          <p:cNvSpPr>
            <a:spLocks noGrp="1"/>
          </p:cNvSpPr>
          <p:nvPr/>
        </p:nvSpPr>
        <p:spPr>
          <a:xfrm>
            <a:off x="571500" y="6334125"/>
            <a:ext cx="13906500" cy="762000"/>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Regular vẫn có các môn chuẩn bị vào đại học. Gia đình có thể tìm hiểu AP hoặc IB nếu phù hợp với năng lực và cách học của học sinh.</a:t>
            </a:r>
          </a:p>
        </p:txBody>
      </p:sp>
    </p:spTree>
    <p:extLst>
      <p:ext uri="{BB962C8B-B14F-4D97-AF65-F5344CB8AC3E}">
        <p14:creationId xmlns:p14="http://schemas.microsoft.com/office/powerpoint/2010/main" val="53433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9F60033-0D44-4380-AAFB-9AE25368552D}"/>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CHƯƠNG TRÌNH HỌC</a:t>
            </a:r>
          </a:p>
        </p:txBody>
      </p:sp>
      <p:sp>
        <p:nvSpPr>
          <p:cNvPr id="2" name="Rectangle 1">
            <a:extLst>
              <a:ext uri="{FF2B5EF4-FFF2-40B4-BE49-F238E27FC236}">
                <a16:creationId xmlns:a16="http://schemas.microsoft.com/office/drawing/2014/main" id="{20D404D8-A0C4-4482-834A-0F745B089222}"/>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09</a:t>
            </a:r>
          </a:p>
        </p:txBody>
      </p:sp>
      <p:sp>
        <p:nvSpPr>
          <p:cNvPr id="3" name="Rectangle 2">
            <a:extLst>
              <a:ext uri="{FF2B5EF4-FFF2-40B4-BE49-F238E27FC236}">
                <a16:creationId xmlns:a16="http://schemas.microsoft.com/office/drawing/2014/main" id="{D3E2B85F-B09E-42A5-9C54-BA9B5F139D69}"/>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IB: lợi ích và yêu cầu học tập</a:t>
            </a:r>
          </a:p>
        </p:txBody>
      </p:sp>
      <p:sp>
        <p:nvSpPr>
          <p:cNvPr id="4" name="Rectangle 3">
            <a:extLst>
              <a:ext uri="{FF2B5EF4-FFF2-40B4-BE49-F238E27FC236}">
                <a16:creationId xmlns:a16="http://schemas.microsoft.com/office/drawing/2014/main" id="{4857A3A3-3E15-448C-BBC8-6A383C072C94}"/>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[18] [19] [22] [16]. Chi tiết trong phần ghi chú.</a:t>
            </a:r>
          </a:p>
        </p:txBody>
      </p:sp>
      <p:pic>
        <p:nvPicPr>
          <p:cNvPr id="23" name="Picture 20"/>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FF1E1E00-F155-4BB3-ABAD-6A54A7164476}"/>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0FDF701E-0DFF-44AE-A810-190A7C19C43F}"/>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5E62B9A6-4902-44D7-9918-C39B47CF25E8}"/>
              </a:ext>
            </a:extLst>
          </p:cNvPr>
          <p:cNvSpPr>
            <a:spLocks noGrp="1"/>
          </p:cNvSpPr>
          <p:nvPr/>
        </p:nvSpPr>
        <p:spPr>
          <a:xfrm>
            <a:off x="571500" y="1952625"/>
            <a:ext cx="6667500" cy="419100"/>
          </a:xfrm>
          <a:prstGeom prst="rect">
            <a:avLst/>
          </a:prstGeom>
          <a:noFill/>
          <a:ln w="0">
            <a:noFill/>
          </a:ln>
        </p:spPr>
        <p:txBody>
          <a:bodyPr>
            <a:noAutofit/>
          </a:bodyPr>
          <a:lstStyle/>
          <a:p>
            <a:pPr>
              <a:buNone/>
              <a:defRPr sz="2349" b="1">
                <a:solidFill>
                  <a:srgbClr val="084F6A"/>
                </a:solidFill>
                <a:latin typeface="Arial"/>
                <a:ea typeface="Arial"/>
                <a:cs typeface="Arial"/>
              </a:defRPr>
            </a:pPr>
            <a:r>
              <a:rPr sz="2349" b="1">
                <a:solidFill>
                  <a:srgbClr val="084F6A"/>
                </a:solidFill>
                <a:latin typeface="Arial"/>
                <a:ea typeface="Arial"/>
                <a:cs typeface="Arial"/>
              </a:rPr>
              <a:t>Nếu chọn IB Diploma toàn phần</a:t>
            </a:r>
          </a:p>
        </p:txBody>
      </p:sp>
      <p:sp>
        <p:nvSpPr>
          <p:cNvPr id="10" name="Rectangle 9">
            <a:extLst>
              <a:ext uri="{FF2B5EF4-FFF2-40B4-BE49-F238E27FC236}">
                <a16:creationId xmlns:a16="http://schemas.microsoft.com/office/drawing/2014/main" id="{ADEAF680-5435-4668-B406-099D1AA0036A}"/>
              </a:ext>
            </a:extLst>
          </p:cNvPr>
          <p:cNvSpPr>
            <a:spLocks noGrp="1"/>
          </p:cNvSpPr>
          <p:nvPr/>
        </p:nvSpPr>
        <p:spPr>
          <a:xfrm>
            <a:off x="571500" y="2507933"/>
            <a:ext cx="6667500" cy="1466850"/>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Học sinh học sáu môn trong tổ hợp quy định, cùng ba phần bắt buộc: một bài nghiên cứu độc lập, môn tìm hiểu cách hình thành kiến thức và hoạt động sáng tạo, vận động, phục vụ cộng đồng.</a:t>
            </a:r>
          </a:p>
        </p:txBody>
      </p:sp>
      <p:sp>
        <p:nvSpPr>
          <p:cNvPr id="11" name="Rectangle 10">
            <a:extLst>
              <a:ext uri="{FF2B5EF4-FFF2-40B4-BE49-F238E27FC236}">
                <a16:creationId xmlns:a16="http://schemas.microsoft.com/office/drawing/2014/main" id="{2ABEE524-7076-468A-BA28-E1262A2DA514}"/>
              </a:ext>
            </a:extLst>
          </p:cNvPr>
          <p:cNvSpPr>
            <a:spLocks noGrp="1"/>
          </p:cNvSpPr>
          <p:nvPr/>
        </p:nvSpPr>
        <p:spPr>
          <a:xfrm>
            <a:off x="571500" y="4184333"/>
            <a:ext cx="6667500" cy="1225868"/>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Nhờ vậy, các bạn có cơ hội luyện đọc, viết lập luận, nghiên cứu và quản lý các hạn nộp bài. Đây là những kỹ năng hữu ích khi bước vào đại học.</a:t>
            </a:r>
          </a:p>
        </p:txBody>
      </p:sp>
      <p:sp>
        <p:nvSpPr>
          <p:cNvPr id="12" name="Rectangle 11">
            <a:extLst>
              <a:ext uri="{FF2B5EF4-FFF2-40B4-BE49-F238E27FC236}">
                <a16:creationId xmlns:a16="http://schemas.microsoft.com/office/drawing/2014/main" id="{065FCCB5-7352-4894-8A61-9D6C4D5DF18E}"/>
              </a:ext>
            </a:extLst>
          </p:cNvPr>
          <p:cNvSpPr>
            <a:spLocks noGrp="1"/>
          </p:cNvSpPr>
          <p:nvPr/>
        </p:nvSpPr>
        <p:spPr>
          <a:xfrm>
            <a:off x="571500" y="5619750"/>
            <a:ext cx="6667500" cy="1068705"/>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IB Diploma là chương trình hai năm cuối THPT, nhưng trường ở Calgary thường bố trí các môn chuẩn bị hoặc bắt đầu lộ trình từ lớp 10.</a:t>
            </a:r>
          </a:p>
        </p:txBody>
      </p:sp>
      <p:sp>
        <p:nvSpPr>
          <p:cNvPr id="13" name="Rectangle 12">
            <a:extLst>
              <a:ext uri="{FF2B5EF4-FFF2-40B4-BE49-F238E27FC236}">
                <a16:creationId xmlns:a16="http://schemas.microsoft.com/office/drawing/2014/main" id="{6438D5A1-C720-4399-A11A-6610FDA40C51}"/>
              </a:ext>
            </a:extLst>
          </p:cNvPr>
          <p:cNvSpPr>
            <a:spLocks noGrp="1"/>
          </p:cNvSpPr>
          <p:nvPr/>
        </p:nvSpPr>
        <p:spPr>
          <a:xfrm>
            <a:off x="7953375" y="1952625"/>
            <a:ext cx="6667500" cy="419100"/>
          </a:xfrm>
          <a:prstGeom prst="rect">
            <a:avLst/>
          </a:prstGeom>
          <a:noFill/>
          <a:ln w="0">
            <a:noFill/>
          </a:ln>
        </p:spPr>
        <p:txBody>
          <a:bodyPr>
            <a:noAutofit/>
          </a:bodyPr>
          <a:lstStyle/>
          <a:p>
            <a:pPr>
              <a:buNone/>
              <a:defRPr sz="2349" b="1">
                <a:solidFill>
                  <a:srgbClr val="084F6A"/>
                </a:solidFill>
                <a:latin typeface="Arial"/>
                <a:ea typeface="Arial"/>
                <a:cs typeface="Arial"/>
              </a:defRPr>
            </a:pPr>
            <a:r>
              <a:rPr sz="2349" b="1">
                <a:solidFill>
                  <a:srgbClr val="084F6A"/>
                </a:solidFill>
                <a:latin typeface="Arial"/>
                <a:ea typeface="Arial"/>
                <a:cs typeface="Arial"/>
              </a:rPr>
              <a:t>Lợi ích cần đặt cạnh khối lượng học</a:t>
            </a:r>
          </a:p>
        </p:txBody>
      </p:sp>
      <p:sp>
        <p:nvSpPr>
          <p:cNvPr id="14" name="Rectangle 13">
            <a:extLst>
              <a:ext uri="{FF2B5EF4-FFF2-40B4-BE49-F238E27FC236}">
                <a16:creationId xmlns:a16="http://schemas.microsoft.com/office/drawing/2014/main" id="{EFE8FA9B-581B-494E-9C14-EE29C71CC35B}"/>
              </a:ext>
            </a:extLst>
          </p:cNvPr>
          <p:cNvSpPr>
            <a:spLocks noGrp="1"/>
          </p:cNvSpPr>
          <p:nvPr/>
        </p:nvSpPr>
        <p:spPr>
          <a:xfrm>
            <a:off x="7953375" y="2507933"/>
            <a:ext cx="6667500" cy="1403985"/>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Một số đại học công nhận tín chỉ khi kết quả IB đáp ứng điều kiện. UCalgary nêu khả năng công nhận tối đa 30 tín chỉ (units) cho Full Diploma, tùy cách áp dụng vào chương trình học.</a:t>
            </a:r>
          </a:p>
        </p:txBody>
      </p:sp>
      <p:sp>
        <p:nvSpPr>
          <p:cNvPr id="15" name="Rectangle 14">
            <a:extLst>
              <a:ext uri="{FF2B5EF4-FFF2-40B4-BE49-F238E27FC236}">
                <a16:creationId xmlns:a16="http://schemas.microsoft.com/office/drawing/2014/main" id="{5F82185B-2B17-4D65-8981-E03AFFF147AA}"/>
              </a:ext>
            </a:extLst>
          </p:cNvPr>
          <p:cNvSpPr>
            <a:spLocks noGrp="1"/>
          </p:cNvSpPr>
          <p:nvPr/>
        </p:nvSpPr>
        <p:spPr>
          <a:xfrm>
            <a:off x="7953375" y="4121468"/>
            <a:ext cx="6667500" cy="1445895"/>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Đổi lại, các bạn phải dành thời gian cho bài nghiên cứu, các môn học và yêu cầu bổ trợ. Gia đình nên xem các bạn có thích cách học này và tự quản lý được thời gian hay chưa.</a:t>
            </a:r>
          </a:p>
        </p:txBody>
      </p:sp>
      <p:sp>
        <p:nvSpPr>
          <p:cNvPr id="16" name="Rectangle 15">
            <a:extLst>
              <a:ext uri="{FF2B5EF4-FFF2-40B4-BE49-F238E27FC236}">
                <a16:creationId xmlns:a16="http://schemas.microsoft.com/office/drawing/2014/main" id="{BBFFE37C-D897-44DC-BF31-9555E87AABF8}"/>
              </a:ext>
            </a:extLst>
          </p:cNvPr>
          <p:cNvSpPr>
            <a:spLocks noGrp="1"/>
          </p:cNvSpPr>
          <p:nvPr/>
        </p:nvSpPr>
        <p:spPr>
          <a:xfrm>
            <a:off x="7953375" y="5776913"/>
            <a:ext cx="6667500" cy="806768"/>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IB không bảo đảm được nhận vào đại học. Việc chọn đúng môn và đạt kết quả tốt vẫn rất quan trọng.</a:t>
            </a:r>
          </a:p>
        </p:txBody>
      </p:sp>
    </p:spTree>
    <p:extLst>
      <p:ext uri="{BB962C8B-B14F-4D97-AF65-F5344CB8AC3E}">
        <p14:creationId xmlns:p14="http://schemas.microsoft.com/office/powerpoint/2010/main" val="17557240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DD9A3B9-2CB0-451F-85A6-C9E13E198FB1}"/>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CHƯƠNG TRÌNH HỌC</a:t>
            </a:r>
          </a:p>
        </p:txBody>
      </p:sp>
      <p:sp>
        <p:nvSpPr>
          <p:cNvPr id="2" name="Rectangle 1">
            <a:extLst>
              <a:ext uri="{FF2B5EF4-FFF2-40B4-BE49-F238E27FC236}">
                <a16:creationId xmlns:a16="http://schemas.microsoft.com/office/drawing/2014/main" id="{173C5867-BC41-478E-8D5C-13D3F8C39814}"/>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10</a:t>
            </a:r>
          </a:p>
        </p:txBody>
      </p:sp>
      <p:sp>
        <p:nvSpPr>
          <p:cNvPr id="3" name="Rectangle 2">
            <a:extLst>
              <a:ext uri="{FF2B5EF4-FFF2-40B4-BE49-F238E27FC236}">
                <a16:creationId xmlns:a16="http://schemas.microsoft.com/office/drawing/2014/main" id="{804A626F-689F-4173-AA0F-C4C28F627410}"/>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Lộ trình chuẩn bị cho IB từ lớp 9</a:t>
            </a:r>
          </a:p>
        </p:txBody>
      </p:sp>
      <p:sp>
        <p:nvSpPr>
          <p:cNvPr id="4" name="Rectangle 3">
            <a:extLst>
              <a:ext uri="{FF2B5EF4-FFF2-40B4-BE49-F238E27FC236}">
                <a16:creationId xmlns:a16="http://schemas.microsoft.com/office/drawing/2014/main" id="{779838A6-D745-4732-B6CD-9636E12A50EE}"/>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[16] [17] [32] [35]. Chi tiết trong phần ghi chú.</a:t>
            </a:r>
          </a:p>
        </p:txBody>
      </p:sp>
      <p:pic>
        <p:nvPicPr>
          <p:cNvPr id="22" name="Picture 19"/>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E156E7CF-C481-4360-A0BD-B5F36FFFB931}"/>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DFB430BD-7FAD-48C6-952D-CA6CBDEB4F92}"/>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14B8097F-F033-4380-B85B-62E83BB8EF48}"/>
              </a:ext>
            </a:extLst>
          </p:cNvPr>
          <p:cNvSpPr>
            <a:spLocks noGrp="1"/>
          </p:cNvSpPr>
          <p:nvPr/>
        </p:nvSpPr>
        <p:spPr>
          <a:xfrm>
            <a:off x="571500" y="1963103"/>
            <a:ext cx="3214688" cy="1257300"/>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Lớp 9: kiểm tra tuyến</a:t>
            </a:r>
          </a:p>
        </p:txBody>
      </p:sp>
      <p:sp>
        <p:nvSpPr>
          <p:cNvPr id="10" name="Rectangle 9">
            <a:extLst>
              <a:ext uri="{FF2B5EF4-FFF2-40B4-BE49-F238E27FC236}">
                <a16:creationId xmlns:a16="http://schemas.microsoft.com/office/drawing/2014/main" id="{462FB541-504E-4876-8742-4034CE52B8D1}"/>
              </a:ext>
            </a:extLst>
          </p:cNvPr>
          <p:cNvSpPr>
            <a:spLocks noGrp="1"/>
          </p:cNvSpPr>
          <p:nvPr/>
        </p:nvSpPr>
        <p:spPr>
          <a:xfrm>
            <a:off x="4143375" y="1963103"/>
            <a:ext cx="10477500" cy="1257300"/>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Tra trường được phân tuyến cho IB, không chỉ Regular. Xem buổi giới thiệu của trường và gửi học bạ cùng mẫu bày tỏ nguyện vọng (Expression of Interest) khi trường yêu cầu.</a:t>
            </a:r>
          </a:p>
        </p:txBody>
      </p:sp>
      <p:sp>
        <p:nvSpPr>
          <p:cNvPr id="11" name="Rectangle 10">
            <a:extLst>
              <a:ext uri="{FF2B5EF4-FFF2-40B4-BE49-F238E27FC236}">
                <a16:creationId xmlns:a16="http://schemas.microsoft.com/office/drawing/2014/main" id="{5FECC5A5-05D2-4CAA-BF9E-A0881D5FC159}"/>
              </a:ext>
            </a:extLst>
          </p:cNvPr>
          <p:cNvSpPr>
            <a:spLocks noGrp="1"/>
          </p:cNvSpPr>
          <p:nvPr/>
        </p:nvSpPr>
        <p:spPr>
          <a:xfrm>
            <a:off x="571500" y="3429953"/>
            <a:ext cx="3214688" cy="1257300"/>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Lớp 9: nộp hồ sơ</a:t>
            </a:r>
          </a:p>
        </p:txBody>
      </p:sp>
      <p:sp>
        <p:nvSpPr>
          <p:cNvPr id="12" name="Rectangle 11">
            <a:extLst>
              <a:ext uri="{FF2B5EF4-FFF2-40B4-BE49-F238E27FC236}">
                <a16:creationId xmlns:a16="http://schemas.microsoft.com/office/drawing/2014/main" id="{1BD94A39-999B-4CB4-8439-23EDF4A43EDE}"/>
              </a:ext>
            </a:extLst>
          </p:cNvPr>
          <p:cNvSpPr>
            <a:spLocks noGrp="1"/>
          </p:cNvSpPr>
          <p:nvPr/>
        </p:nvSpPr>
        <p:spPr>
          <a:xfrm>
            <a:off x="4143375" y="3429953"/>
            <a:ext cx="10477500" cy="1257300"/>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Nếu phải đổi trường để học IB, làm thêm thủ tục chuyển trường CBE. Đợt 2026–27 đã mở từ 09/02 đến 15/03/2026. Gia đình dự định vào 2027–28 cần đợi lịch mới.</a:t>
            </a:r>
          </a:p>
        </p:txBody>
      </p:sp>
      <p:sp>
        <p:nvSpPr>
          <p:cNvPr id="13" name="Rectangle 12">
            <a:extLst>
              <a:ext uri="{FF2B5EF4-FFF2-40B4-BE49-F238E27FC236}">
                <a16:creationId xmlns:a16="http://schemas.microsoft.com/office/drawing/2014/main" id="{D64D180E-153A-42DF-B8B9-08BBF665389E}"/>
              </a:ext>
            </a:extLst>
          </p:cNvPr>
          <p:cNvSpPr>
            <a:spLocks noGrp="1"/>
          </p:cNvSpPr>
          <p:nvPr/>
        </p:nvSpPr>
        <p:spPr>
          <a:xfrm>
            <a:off x="571500" y="4896803"/>
            <a:ext cx="3214688" cy="1257300"/>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Lớp 10: vào lộ trình</a:t>
            </a:r>
          </a:p>
        </p:txBody>
      </p:sp>
      <p:sp>
        <p:nvSpPr>
          <p:cNvPr id="14" name="Rectangle 13">
            <a:extLst>
              <a:ext uri="{FF2B5EF4-FFF2-40B4-BE49-F238E27FC236}">
                <a16:creationId xmlns:a16="http://schemas.microsoft.com/office/drawing/2014/main" id="{6D4B50FB-89B8-41FB-9AEB-DB0E10BB6A47}"/>
              </a:ext>
            </a:extLst>
          </p:cNvPr>
          <p:cNvSpPr>
            <a:spLocks noGrp="1"/>
          </p:cNvSpPr>
          <p:nvPr/>
        </p:nvSpPr>
        <p:spPr>
          <a:xfrm>
            <a:off x="4143375" y="4896803"/>
            <a:ext cx="10477500" cy="1257300"/>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Chọn đúng các môn chuẩn bị theo hướng dẫn. Ví dụ Sir Winston Churchill yêu cầu sắp xếp Toán/Khoa học phù hợp từ học kỳ một, nhận hồ sơ IB tháng 11 và có môn IB bắt đầu học kỳ hai.</a:t>
            </a:r>
          </a:p>
        </p:txBody>
      </p:sp>
      <p:sp>
        <p:nvSpPr>
          <p:cNvPr id="15" name="Rectangle 14">
            <a:extLst>
              <a:ext uri="{FF2B5EF4-FFF2-40B4-BE49-F238E27FC236}">
                <a16:creationId xmlns:a16="http://schemas.microsoft.com/office/drawing/2014/main" id="{1D4ABB99-6E01-46C4-ABC2-0400B2D43BBF}"/>
              </a:ext>
            </a:extLst>
          </p:cNvPr>
          <p:cNvSpPr>
            <a:spLocks noGrp="1"/>
          </p:cNvSpPr>
          <p:nvPr/>
        </p:nvSpPr>
        <p:spPr>
          <a:xfrm>
            <a:off x="571500" y="6447473"/>
            <a:ext cx="14049375" cy="576263"/>
          </a:xfrm>
          <a:prstGeom prst="rect">
            <a:avLst/>
          </a:prstGeom>
          <a:noFill/>
          <a:ln w="0">
            <a:noFill/>
          </a:ln>
        </p:spPr>
        <p:txBody>
          <a:bodyPr>
            <a:noAutofit/>
          </a:bodyPr>
          <a:lstStyle/>
          <a:p>
            <a:pPr>
              <a:buNone/>
              <a:defRPr sz="2001" b="0">
                <a:solidFill>
                  <a:srgbClr val="342D2D"/>
                </a:solidFill>
                <a:latin typeface="Arial"/>
                <a:ea typeface="Arial"/>
                <a:cs typeface="Arial"/>
              </a:defRPr>
            </a:pPr>
            <a:r>
              <a:rPr sz="2001" b="0">
                <a:solidFill>
                  <a:srgbClr val="342D2D"/>
                </a:solidFill>
                <a:latin typeface="Arial"/>
                <a:ea typeface="Arial"/>
                <a:cs typeface="Arial"/>
              </a:rPr>
              <a:t>Không có một mức “80% là chắc chắn vào IB” áp dụng chung. Cần xem học bạ, môn tiên quyết, nhận xét giáo viên và tiêu chí của chính trường.</a:t>
            </a:r>
          </a:p>
        </p:txBody>
      </p:sp>
    </p:spTree>
    <p:extLst>
      <p:ext uri="{BB962C8B-B14F-4D97-AF65-F5344CB8AC3E}">
        <p14:creationId xmlns:p14="http://schemas.microsoft.com/office/powerpoint/2010/main" val="228514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594EC8F4-9720-4EEE-BDA9-1004403834A4}"/>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CHƯƠNG TRÌNH HỌC</a:t>
            </a:r>
          </a:p>
        </p:txBody>
      </p:sp>
      <p:sp>
        <p:nvSpPr>
          <p:cNvPr id="2" name="Rectangle 1">
            <a:extLst>
              <a:ext uri="{FF2B5EF4-FFF2-40B4-BE49-F238E27FC236}">
                <a16:creationId xmlns:a16="http://schemas.microsoft.com/office/drawing/2014/main" id="{91E025FE-5213-4D24-AF9E-3826473FF228}"/>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11</a:t>
            </a:r>
          </a:p>
        </p:txBody>
      </p:sp>
      <p:sp>
        <p:nvSpPr>
          <p:cNvPr id="3" name="Rectangle 2">
            <a:extLst>
              <a:ext uri="{FF2B5EF4-FFF2-40B4-BE49-F238E27FC236}">
                <a16:creationId xmlns:a16="http://schemas.microsoft.com/office/drawing/2014/main" id="{2A3B0B17-19B5-4B74-BB91-C3C66179733B}"/>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AP: học nâng cao theo từng môn</a:t>
            </a:r>
          </a:p>
        </p:txBody>
      </p:sp>
      <p:sp>
        <p:nvSpPr>
          <p:cNvPr id="4" name="Rectangle 3">
            <a:extLst>
              <a:ext uri="{FF2B5EF4-FFF2-40B4-BE49-F238E27FC236}">
                <a16:creationId xmlns:a16="http://schemas.microsoft.com/office/drawing/2014/main" id="{F2D8FB53-19D4-44D2-8C26-85436FBA7F7A}"/>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[20] [21] [38] [39] [40]. Chi tiết trong phần ghi chú.</a:t>
            </a:r>
          </a:p>
        </p:txBody>
      </p:sp>
      <p:pic>
        <p:nvPicPr>
          <p:cNvPr id="23" name="Picture 20"/>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41E993C7-BB11-4AD6-A051-A3F635769C85}"/>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EEA3B7E6-E768-4EB1-A6B4-BCB48D78AD61}"/>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EBD4762F-D110-4313-9809-DC3F086878B1}"/>
              </a:ext>
            </a:extLst>
          </p:cNvPr>
          <p:cNvSpPr>
            <a:spLocks noGrp="1"/>
          </p:cNvSpPr>
          <p:nvPr/>
        </p:nvSpPr>
        <p:spPr>
          <a:xfrm>
            <a:off x="571500" y="1952625"/>
            <a:ext cx="6667500" cy="419100"/>
          </a:xfrm>
          <a:prstGeom prst="rect">
            <a:avLst/>
          </a:prstGeom>
          <a:noFill/>
          <a:ln w="0">
            <a:noFill/>
          </a:ln>
        </p:spPr>
        <p:txBody>
          <a:bodyPr>
            <a:noAutofit/>
          </a:bodyPr>
          <a:lstStyle/>
          <a:p>
            <a:pPr>
              <a:buNone/>
              <a:defRPr sz="2349" b="1">
                <a:solidFill>
                  <a:srgbClr val="084F6A"/>
                </a:solidFill>
                <a:latin typeface="Arial"/>
                <a:ea typeface="Arial"/>
                <a:cs typeface="Arial"/>
              </a:defRPr>
            </a:pPr>
            <a:r>
              <a:rPr sz="2349" b="1">
                <a:solidFill>
                  <a:srgbClr val="084F6A"/>
                </a:solidFill>
                <a:latin typeface="Arial"/>
                <a:ea typeface="Arial"/>
                <a:cs typeface="Arial"/>
              </a:rPr>
              <a:t>Bắt đầu khi nào, cần điều kiện gì?</a:t>
            </a:r>
          </a:p>
        </p:txBody>
      </p:sp>
      <p:sp>
        <p:nvSpPr>
          <p:cNvPr id="10" name="Rectangle 9">
            <a:extLst>
              <a:ext uri="{FF2B5EF4-FFF2-40B4-BE49-F238E27FC236}">
                <a16:creationId xmlns:a16="http://schemas.microsoft.com/office/drawing/2014/main" id="{9035BD58-7FC4-47DC-8A57-41AF2FA268BD}"/>
              </a:ext>
            </a:extLst>
          </p:cNvPr>
          <p:cNvSpPr>
            <a:spLocks noGrp="1"/>
          </p:cNvSpPr>
          <p:nvPr/>
        </p:nvSpPr>
        <p:spPr>
          <a:xfrm>
            <a:off x="571500" y="2507933"/>
            <a:ext cx="6667500" cy="1236345"/>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Nhiều trường có lớp chuẩn bị AP từ lớp 10. Thi AP thường diễn ra sau khi hoàn thành chuỗi môn, vào lớp 11 hoặc 12 tùy môn và cách xếp lịch của trường.</a:t>
            </a:r>
          </a:p>
        </p:txBody>
      </p:sp>
      <p:sp>
        <p:nvSpPr>
          <p:cNvPr id="11" name="Rectangle 10">
            <a:extLst>
              <a:ext uri="{FF2B5EF4-FFF2-40B4-BE49-F238E27FC236}">
                <a16:creationId xmlns:a16="http://schemas.microsoft.com/office/drawing/2014/main" id="{CA9B6C6D-3338-4A5B-B80C-AA0ABF2988BA}"/>
              </a:ext>
            </a:extLst>
          </p:cNvPr>
          <p:cNvSpPr>
            <a:spLocks noGrp="1"/>
          </p:cNvSpPr>
          <p:nvPr/>
        </p:nvSpPr>
        <p:spPr>
          <a:xfrm>
            <a:off x="571500" y="3953828"/>
            <a:ext cx="6667500" cy="1519238"/>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Trước hết, các bạn cần được nhận vào trường. Sau đó chọn môn AP theo môn tiên quyết và khuyến nghị của giáo viên. Ví dụ Dr. E. P. Scarlett khuyến nghị Math 10C AP cho học sinh đạt mức Xuất sắc (Excellent) ở Toán lớp 9.</a:t>
            </a:r>
          </a:p>
        </p:txBody>
      </p:sp>
      <p:sp>
        <p:nvSpPr>
          <p:cNvPr id="12" name="Rectangle 11">
            <a:extLst>
              <a:ext uri="{FF2B5EF4-FFF2-40B4-BE49-F238E27FC236}">
                <a16:creationId xmlns:a16="http://schemas.microsoft.com/office/drawing/2014/main" id="{46962D0F-5C55-46EB-9D6D-08A34ECA57C0}"/>
              </a:ext>
            </a:extLst>
          </p:cNvPr>
          <p:cNvSpPr>
            <a:spLocks noGrp="1"/>
          </p:cNvSpPr>
          <p:nvPr/>
        </p:nvSpPr>
        <p:spPr>
          <a:xfrm>
            <a:off x="571500" y="5682615"/>
            <a:ext cx="6667500" cy="1005840"/>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Nếu trường đúng tuyến đã có môn AP các bạn muốn học, CBE hướng dẫn học tại đó. Chuyển sang trường khác phải theo thủ tục riêng.</a:t>
            </a:r>
          </a:p>
        </p:txBody>
      </p:sp>
      <p:sp>
        <p:nvSpPr>
          <p:cNvPr id="13" name="Rectangle 12">
            <a:extLst>
              <a:ext uri="{FF2B5EF4-FFF2-40B4-BE49-F238E27FC236}">
                <a16:creationId xmlns:a16="http://schemas.microsoft.com/office/drawing/2014/main" id="{B20DCC0D-039C-4C76-B42B-A989C49E4793}"/>
              </a:ext>
            </a:extLst>
          </p:cNvPr>
          <p:cNvSpPr>
            <a:spLocks noGrp="1"/>
          </p:cNvSpPr>
          <p:nvPr/>
        </p:nvSpPr>
        <p:spPr>
          <a:xfrm>
            <a:off x="7953375" y="1952625"/>
            <a:ext cx="6667500" cy="419100"/>
          </a:xfrm>
          <a:prstGeom prst="rect">
            <a:avLst/>
          </a:prstGeom>
          <a:noFill/>
          <a:ln w="0">
            <a:noFill/>
          </a:ln>
        </p:spPr>
        <p:txBody>
          <a:bodyPr>
            <a:noAutofit/>
          </a:bodyPr>
          <a:lstStyle/>
          <a:p>
            <a:pPr>
              <a:buNone/>
              <a:defRPr sz="2349" b="1">
                <a:solidFill>
                  <a:srgbClr val="084F6A"/>
                </a:solidFill>
                <a:latin typeface="Arial"/>
                <a:ea typeface="Arial"/>
                <a:cs typeface="Arial"/>
              </a:defRPr>
            </a:pPr>
            <a:r>
              <a:rPr sz="2349" b="1">
                <a:solidFill>
                  <a:srgbClr val="084F6A"/>
                </a:solidFill>
                <a:latin typeface="Arial"/>
                <a:ea typeface="Arial"/>
                <a:cs typeface="Arial"/>
              </a:rPr>
              <a:t>Khác IB ở điểm phụ huynh dễ thấy</a:t>
            </a:r>
          </a:p>
        </p:txBody>
      </p:sp>
      <p:sp>
        <p:nvSpPr>
          <p:cNvPr id="14" name="Rectangle 13">
            <a:extLst>
              <a:ext uri="{FF2B5EF4-FFF2-40B4-BE49-F238E27FC236}">
                <a16:creationId xmlns:a16="http://schemas.microsoft.com/office/drawing/2014/main" id="{B24623E4-EC60-4ADE-A0DC-F6F46A2E43EC}"/>
              </a:ext>
            </a:extLst>
          </p:cNvPr>
          <p:cNvSpPr>
            <a:spLocks noGrp="1"/>
          </p:cNvSpPr>
          <p:nvPr/>
        </p:nvSpPr>
        <p:spPr>
          <a:xfrm>
            <a:off x="7953375" y="2507933"/>
            <a:ext cx="6667500" cy="1152525"/>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AP thuận tiện khi các bạn muốn học sâu ở một hoặc vài môn. Gia đình có thể cân đối với thể thao, nghệ thuật hoặc những môn các bạn cần củng cố thêm.</a:t>
            </a:r>
          </a:p>
        </p:txBody>
      </p:sp>
      <p:sp>
        <p:nvSpPr>
          <p:cNvPr id="15" name="Rectangle 14">
            <a:extLst>
              <a:ext uri="{FF2B5EF4-FFF2-40B4-BE49-F238E27FC236}">
                <a16:creationId xmlns:a16="http://schemas.microsoft.com/office/drawing/2014/main" id="{B3F06A2A-0856-48D6-A49F-73671BD28D30}"/>
              </a:ext>
            </a:extLst>
          </p:cNvPr>
          <p:cNvSpPr>
            <a:spLocks noGrp="1"/>
          </p:cNvSpPr>
          <p:nvPr/>
        </p:nvSpPr>
        <p:spPr>
          <a:xfrm>
            <a:off x="7953375" y="3870008"/>
            <a:ext cx="6667500" cy="1372553"/>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Kết quả thi AP có thể mang lại tín chỉ đại học. Ví dụ UCalgary công nhận các môn AP được phê duyệt khi đạt điểm 4 trở lên trên thang 5, theo chính sách từng môn.</a:t>
            </a:r>
          </a:p>
        </p:txBody>
      </p:sp>
      <p:sp>
        <p:nvSpPr>
          <p:cNvPr id="16" name="Rectangle 15">
            <a:extLst>
              <a:ext uri="{FF2B5EF4-FFF2-40B4-BE49-F238E27FC236}">
                <a16:creationId xmlns:a16="http://schemas.microsoft.com/office/drawing/2014/main" id="{E8FA4F9B-9B47-4EDA-92C3-88A4E41DE9AC}"/>
              </a:ext>
            </a:extLst>
          </p:cNvPr>
          <p:cNvSpPr>
            <a:spLocks noGrp="1"/>
          </p:cNvSpPr>
          <p:nvPr/>
        </p:nvSpPr>
        <p:spPr>
          <a:xfrm>
            <a:off x="7953375" y="5452110"/>
            <a:ext cx="6667500" cy="1068705"/>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Cần dự trù lệ phí thi và hỏi trường môn nào thực sự mở trong năm các bạn học. Trường có AP không đồng nghĩa mọi môn đều được tổ chức học.</a:t>
            </a:r>
          </a:p>
        </p:txBody>
      </p:sp>
    </p:spTree>
    <p:extLst>
      <p:ext uri="{BB962C8B-B14F-4D97-AF65-F5344CB8AC3E}">
        <p14:creationId xmlns:p14="http://schemas.microsoft.com/office/powerpoint/2010/main" val="1454648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589CA31-BBF5-4C7E-8EEB-559CA4B871B9}"/>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CÁC TRƯỜNG THCS (MIDDLE SCHOOL)</a:t>
            </a:r>
          </a:p>
        </p:txBody>
      </p:sp>
      <p:sp>
        <p:nvSpPr>
          <p:cNvPr id="2" name="Rectangle 1">
            <a:extLst>
              <a:ext uri="{FF2B5EF4-FFF2-40B4-BE49-F238E27FC236}">
                <a16:creationId xmlns:a16="http://schemas.microsoft.com/office/drawing/2014/main" id="{6ABDF5EA-8A3A-47EC-93FF-3BD9516A646F}"/>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12</a:t>
            </a:r>
          </a:p>
        </p:txBody>
      </p:sp>
      <p:sp>
        <p:nvSpPr>
          <p:cNvPr id="3" name="Rectangle 2">
            <a:extLst>
              <a:ext uri="{FF2B5EF4-FFF2-40B4-BE49-F238E27FC236}">
                <a16:creationId xmlns:a16="http://schemas.microsoft.com/office/drawing/2014/main" id="{FEA4AD53-B7FB-4E99-805E-70636DF7FC67}"/>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THCS công lập: học theo khu vực sinh sống</a:t>
            </a:r>
          </a:p>
        </p:txBody>
      </p:sp>
      <p:sp>
        <p:nvSpPr>
          <p:cNvPr id="4" name="Rectangle 3">
            <a:extLst>
              <a:ext uri="{FF2B5EF4-FFF2-40B4-BE49-F238E27FC236}">
                <a16:creationId xmlns:a16="http://schemas.microsoft.com/office/drawing/2014/main" id="{53AA6EB5-7B91-4C24-A391-25D1D1E29E65}"/>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[23] [24] [25] [26] [51]. Chi tiết trong phần ghi chú.</a:t>
            </a:r>
          </a:p>
        </p:txBody>
      </p:sp>
      <p:pic>
        <p:nvPicPr>
          <p:cNvPr id="23" name="Picture 20"/>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610446CE-3BBD-42AE-85D4-CBCD45E90D54}"/>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AC86BDED-0C5C-49F4-B805-3B8287DA193A}"/>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83B98700-917D-4988-B8FD-513883675CC7}"/>
              </a:ext>
            </a:extLst>
          </p:cNvPr>
          <p:cNvSpPr>
            <a:spLocks noGrp="1"/>
          </p:cNvSpPr>
          <p:nvPr/>
        </p:nvSpPr>
        <p:spPr>
          <a:xfrm>
            <a:off x="571500" y="1952625"/>
            <a:ext cx="6667500" cy="419100"/>
          </a:xfrm>
          <a:prstGeom prst="rect">
            <a:avLst/>
          </a:prstGeom>
          <a:noFill/>
          <a:ln w="0">
            <a:noFill/>
          </a:ln>
        </p:spPr>
        <p:txBody>
          <a:bodyPr>
            <a:noAutofit/>
          </a:bodyPr>
          <a:lstStyle/>
          <a:p>
            <a:pPr>
              <a:buNone/>
              <a:defRPr sz="2349" b="1">
                <a:solidFill>
                  <a:srgbClr val="084F6A"/>
                </a:solidFill>
                <a:latin typeface="Arial"/>
                <a:ea typeface="Arial"/>
                <a:cs typeface="Arial"/>
              </a:defRPr>
            </a:pPr>
            <a:r>
              <a:rPr sz="2349" b="1">
                <a:solidFill>
                  <a:srgbClr val="084F6A"/>
                </a:solidFill>
                <a:latin typeface="Arial"/>
                <a:ea typeface="Arial"/>
                <a:cs typeface="Arial"/>
              </a:rPr>
              <a:t>Tom Baines</a:t>
            </a:r>
          </a:p>
        </p:txBody>
      </p:sp>
      <p:sp>
        <p:nvSpPr>
          <p:cNvPr id="10" name="Rectangle 9">
            <a:extLst>
              <a:ext uri="{FF2B5EF4-FFF2-40B4-BE49-F238E27FC236}">
                <a16:creationId xmlns:a16="http://schemas.microsoft.com/office/drawing/2014/main" id="{FDD2DB50-F075-440E-B2E8-E30B55729607}"/>
              </a:ext>
            </a:extLst>
          </p:cNvPr>
          <p:cNvSpPr>
            <a:spLocks noGrp="1"/>
          </p:cNvSpPr>
          <p:nvPr/>
        </p:nvSpPr>
        <p:spPr>
          <a:xfrm>
            <a:off x="571500" y="2507933"/>
            <a:ext cx="6667500" cy="1100138"/>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Đáng tìm hiểu nếu gia đình muốn chương trình thông thường ở phía tây bắc, đặc biệt khi đang xem nhà tại Edgemont hoặc Hamptons.</a:t>
            </a:r>
          </a:p>
        </p:txBody>
      </p:sp>
      <p:sp>
        <p:nvSpPr>
          <p:cNvPr id="11" name="Rectangle 10">
            <a:extLst>
              <a:ext uri="{FF2B5EF4-FFF2-40B4-BE49-F238E27FC236}">
                <a16:creationId xmlns:a16="http://schemas.microsoft.com/office/drawing/2014/main" id="{744EAB0B-5842-4F57-A704-801B1C2E8D2B}"/>
              </a:ext>
            </a:extLst>
          </p:cNvPr>
          <p:cNvSpPr>
            <a:spLocks noGrp="1"/>
          </p:cNvSpPr>
          <p:nvPr/>
        </p:nvSpPr>
        <p:spPr>
          <a:xfrm>
            <a:off x="571500" y="3817620"/>
            <a:ext cx="6667500" cy="1519238"/>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Điều kiện theo công bố trường: học sinh Edgemont vào lớp 6–9, học sinh Hamptons vào lớp 7–9. Vì vậy, ngay cả cùng trường, lớp bắt đầu cũng có thể khác nhau theo khu dân cư.</a:t>
            </a:r>
          </a:p>
        </p:txBody>
      </p:sp>
      <p:sp>
        <p:nvSpPr>
          <p:cNvPr id="12" name="Rectangle 11">
            <a:extLst>
              <a:ext uri="{FF2B5EF4-FFF2-40B4-BE49-F238E27FC236}">
                <a16:creationId xmlns:a16="http://schemas.microsoft.com/office/drawing/2014/main" id="{BBD1FD1F-D513-4750-AA23-7BDD68CF49D4}"/>
              </a:ext>
            </a:extLst>
          </p:cNvPr>
          <p:cNvSpPr>
            <a:spLocks noGrp="1"/>
          </p:cNvSpPr>
          <p:nvPr/>
        </p:nvSpPr>
        <p:spPr>
          <a:xfrm>
            <a:off x="571500" y="5546408"/>
            <a:ext cx="6667500" cy="1100138"/>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Thông báo tháng 1/2026 đã bỏ overflow và không tổ chức bốc thăm học sinh mới cho 2026–27. Vẫn cần kiểm tra lại khi đăng ký.</a:t>
            </a:r>
          </a:p>
        </p:txBody>
      </p:sp>
      <p:sp>
        <p:nvSpPr>
          <p:cNvPr id="13" name="Rectangle 12">
            <a:extLst>
              <a:ext uri="{FF2B5EF4-FFF2-40B4-BE49-F238E27FC236}">
                <a16:creationId xmlns:a16="http://schemas.microsoft.com/office/drawing/2014/main" id="{E83FB044-6040-44DA-ABBD-7D34ADEA4F0E}"/>
              </a:ext>
            </a:extLst>
          </p:cNvPr>
          <p:cNvSpPr>
            <a:spLocks noGrp="1"/>
          </p:cNvSpPr>
          <p:nvPr/>
        </p:nvSpPr>
        <p:spPr>
          <a:xfrm>
            <a:off x="7953375" y="1952625"/>
            <a:ext cx="6667500" cy="419100"/>
          </a:xfrm>
          <a:prstGeom prst="rect">
            <a:avLst/>
          </a:prstGeom>
          <a:noFill/>
          <a:ln w="0">
            <a:noFill/>
          </a:ln>
        </p:spPr>
        <p:txBody>
          <a:bodyPr>
            <a:noAutofit/>
          </a:bodyPr>
          <a:lstStyle/>
          <a:p>
            <a:pPr>
              <a:buNone/>
              <a:defRPr sz="2349" b="1">
                <a:solidFill>
                  <a:srgbClr val="084F6A"/>
                </a:solidFill>
                <a:latin typeface="Arial"/>
                <a:ea typeface="Arial"/>
                <a:cs typeface="Arial"/>
              </a:defRPr>
            </a:pPr>
            <a:r>
              <a:rPr sz="2349" b="1">
                <a:solidFill>
                  <a:srgbClr val="084F6A"/>
                </a:solidFill>
                <a:latin typeface="Arial"/>
                <a:ea typeface="Arial"/>
                <a:cs typeface="Arial"/>
              </a:rPr>
              <a:t>West Ridge</a:t>
            </a:r>
          </a:p>
        </p:txBody>
      </p:sp>
      <p:sp>
        <p:nvSpPr>
          <p:cNvPr id="14" name="Rectangle 13">
            <a:extLst>
              <a:ext uri="{FF2B5EF4-FFF2-40B4-BE49-F238E27FC236}">
                <a16:creationId xmlns:a16="http://schemas.microsoft.com/office/drawing/2014/main" id="{AADDE820-5F3C-4ECC-B41E-3AB5ED91FE14}"/>
              </a:ext>
            </a:extLst>
          </p:cNvPr>
          <p:cNvSpPr>
            <a:spLocks noGrp="1"/>
          </p:cNvSpPr>
          <p:nvPr/>
        </p:nvSpPr>
        <p:spPr>
          <a:xfrm>
            <a:off x="7953375" y="2507933"/>
            <a:ext cx="6667500" cy="1466850"/>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Trường lớp 5–9 phục vụ West Springs và Cougar Ridge. Các môn thực hành như công nghệ, robotics và thiết kế là điểm đáng tìm hiểu với học sinh thích học qua trải nghiệm.</a:t>
            </a:r>
          </a:p>
        </p:txBody>
      </p:sp>
      <p:sp>
        <p:nvSpPr>
          <p:cNvPr id="15" name="Rectangle 14">
            <a:extLst>
              <a:ext uri="{FF2B5EF4-FFF2-40B4-BE49-F238E27FC236}">
                <a16:creationId xmlns:a16="http://schemas.microsoft.com/office/drawing/2014/main" id="{B67582CE-3085-40B2-A6D9-90870EB27247}"/>
              </a:ext>
            </a:extLst>
          </p:cNvPr>
          <p:cNvSpPr>
            <a:spLocks noGrp="1"/>
          </p:cNvSpPr>
          <p:nvPr/>
        </p:nvSpPr>
        <p:spPr>
          <a:xfrm>
            <a:off x="7953375" y="4184333"/>
            <a:ext cx="6667500" cy="1152525"/>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Điều kiện chính với chương trình thông thường là địa chỉ đúng tuyến và quy trình đăng ký CBE. Gia đình cần hỏi chỗ học của lớp các bạn sắp vào.</a:t>
            </a:r>
          </a:p>
        </p:txBody>
      </p:sp>
      <p:sp>
        <p:nvSpPr>
          <p:cNvPr id="16" name="Rectangle 15">
            <a:extLst>
              <a:ext uri="{FF2B5EF4-FFF2-40B4-BE49-F238E27FC236}">
                <a16:creationId xmlns:a16="http://schemas.microsoft.com/office/drawing/2014/main" id="{1F1D9C37-8CC2-4E2D-9B0B-0FF61C3DF345}"/>
              </a:ext>
            </a:extLst>
          </p:cNvPr>
          <p:cNvSpPr>
            <a:spLocks noGrp="1"/>
          </p:cNvSpPr>
          <p:nvPr/>
        </p:nvSpPr>
        <p:spPr>
          <a:xfrm>
            <a:off x="7953375" y="5546408"/>
            <a:ext cx="6667500" cy="1047750"/>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Cùng học West Ridge chưa chắc lên cùng THPT. Khi chọn nhà, cần tra thêm tuyến lớp 10 của từng địa chỉ.</a:t>
            </a:r>
          </a:p>
        </p:txBody>
      </p:sp>
    </p:spTree>
    <p:extLst>
      <p:ext uri="{BB962C8B-B14F-4D97-AF65-F5344CB8AC3E}">
        <p14:creationId xmlns:p14="http://schemas.microsoft.com/office/powerpoint/2010/main" val="111602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A6A9EAE-74A4-48F4-B833-89D6300A0400}"/>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CÁC TRƯỜNG THCS ĐÁNG TÌM HIỂU</a:t>
            </a:r>
          </a:p>
        </p:txBody>
      </p:sp>
      <p:sp>
        <p:nvSpPr>
          <p:cNvPr id="2" name="Rectangle 1">
            <a:extLst>
              <a:ext uri="{FF2B5EF4-FFF2-40B4-BE49-F238E27FC236}">
                <a16:creationId xmlns:a16="http://schemas.microsoft.com/office/drawing/2014/main" id="{B89E58D9-BF80-4C8B-ABB4-748010170245}"/>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13</a:t>
            </a:r>
          </a:p>
        </p:txBody>
      </p:sp>
      <p:sp>
        <p:nvSpPr>
          <p:cNvPr id="3" name="Rectangle 2">
            <a:extLst>
              <a:ext uri="{FF2B5EF4-FFF2-40B4-BE49-F238E27FC236}">
                <a16:creationId xmlns:a16="http://schemas.microsoft.com/office/drawing/2014/main" id="{45D13639-AE49-4297-8BEB-49C0195E5548}"/>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THCS: học theo chương trình chuyên biệt</a:t>
            </a:r>
          </a:p>
        </p:txBody>
      </p:sp>
      <p:sp>
        <p:nvSpPr>
          <p:cNvPr id="4" name="Rectangle 3">
            <a:extLst>
              <a:ext uri="{FF2B5EF4-FFF2-40B4-BE49-F238E27FC236}">
                <a16:creationId xmlns:a16="http://schemas.microsoft.com/office/drawing/2014/main" id="{A5B73708-56A2-4489-9164-322AF6397FD0}"/>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[27] [28] [29] [2]. Chi tiết trong phần ghi chú.</a:t>
            </a:r>
          </a:p>
        </p:txBody>
      </p:sp>
      <p:pic>
        <p:nvPicPr>
          <p:cNvPr id="23" name="Picture 20"/>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CCC6046C-2423-4DC6-8D32-3507A08DE1A5}"/>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D8F9A991-31A5-4250-8FCF-F3E03CCE5181}"/>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64AEF29F-8C71-4180-B81E-62D6353BBA13}"/>
              </a:ext>
            </a:extLst>
          </p:cNvPr>
          <p:cNvSpPr>
            <a:spLocks noGrp="1"/>
          </p:cNvSpPr>
          <p:nvPr/>
        </p:nvSpPr>
        <p:spPr>
          <a:xfrm>
            <a:off x="571500" y="1952625"/>
            <a:ext cx="6667500" cy="419100"/>
          </a:xfrm>
          <a:prstGeom prst="rect">
            <a:avLst/>
          </a:prstGeom>
          <a:noFill/>
          <a:ln w="0">
            <a:noFill/>
          </a:ln>
        </p:spPr>
        <p:txBody>
          <a:bodyPr>
            <a:noAutofit/>
          </a:bodyPr>
          <a:lstStyle/>
          <a:p>
            <a:pPr>
              <a:buNone/>
              <a:defRPr sz="2349" b="1">
                <a:solidFill>
                  <a:srgbClr val="084F6A"/>
                </a:solidFill>
                <a:latin typeface="Arial"/>
                <a:ea typeface="Arial"/>
                <a:cs typeface="Arial"/>
              </a:defRPr>
            </a:pPr>
            <a:r>
              <a:rPr sz="2349" b="1">
                <a:solidFill>
                  <a:srgbClr val="084F6A"/>
                </a:solidFill>
                <a:latin typeface="Arial"/>
                <a:ea typeface="Arial"/>
                <a:cs typeface="Arial"/>
              </a:rPr>
              <a:t>Branton: học bằng tiếng Pháp</a:t>
            </a:r>
          </a:p>
        </p:txBody>
      </p:sp>
      <p:sp>
        <p:nvSpPr>
          <p:cNvPr id="10" name="Rectangle 9">
            <a:extLst>
              <a:ext uri="{FF2B5EF4-FFF2-40B4-BE49-F238E27FC236}">
                <a16:creationId xmlns:a16="http://schemas.microsoft.com/office/drawing/2014/main" id="{A8D30347-7593-4707-ABF4-3D015FAA2257}"/>
              </a:ext>
            </a:extLst>
          </p:cNvPr>
          <p:cNvSpPr>
            <a:spLocks noGrp="1"/>
          </p:cNvSpPr>
          <p:nvPr/>
        </p:nvSpPr>
        <p:spPr>
          <a:xfrm>
            <a:off x="571500" y="2507933"/>
            <a:ext cx="6667500" cy="1288733"/>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Trường phục vụ lớp 6–9. Gia đình có thể cân nhắc nếu muốn các bạn phát triển tiếng Pháp cùng các môn học, thay vì chỉ học tiếng Pháp như một môn ngoại ngữ.</a:t>
            </a:r>
          </a:p>
        </p:txBody>
      </p:sp>
      <p:sp>
        <p:nvSpPr>
          <p:cNvPr id="11" name="Rectangle 10">
            <a:extLst>
              <a:ext uri="{FF2B5EF4-FFF2-40B4-BE49-F238E27FC236}">
                <a16:creationId xmlns:a16="http://schemas.microsoft.com/office/drawing/2014/main" id="{F50F916D-AEAB-4EF5-B541-4A194C913F88}"/>
              </a:ext>
            </a:extLst>
          </p:cNvPr>
          <p:cNvSpPr>
            <a:spLocks noGrp="1"/>
          </p:cNvSpPr>
          <p:nvPr/>
        </p:nvSpPr>
        <p:spPr>
          <a:xfrm>
            <a:off x="571500" y="4006215"/>
            <a:ext cx="6667500" cy="1100138"/>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Late French bắt đầu ở lớp 7. Học sinh và cha mẹ không cần biết tiếng Pháp trước. Đầu vào lớp 6 là lộ trình tiếp nối Early French Immersion.</a:t>
            </a:r>
          </a:p>
        </p:txBody>
      </p:sp>
      <p:sp>
        <p:nvSpPr>
          <p:cNvPr id="12" name="Rectangle 11">
            <a:extLst>
              <a:ext uri="{FF2B5EF4-FFF2-40B4-BE49-F238E27FC236}">
                <a16:creationId xmlns:a16="http://schemas.microsoft.com/office/drawing/2014/main" id="{69908509-2793-4A54-A6E1-9167BACB4642}"/>
              </a:ext>
            </a:extLst>
          </p:cNvPr>
          <p:cNvSpPr>
            <a:spLocks noGrp="1"/>
          </p:cNvSpPr>
          <p:nvPr/>
        </p:nvSpPr>
        <p:spPr>
          <a:xfrm>
            <a:off x="571500" y="5315903"/>
            <a:ext cx="6667500" cy="1309688"/>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Cần tra tuyến French Immersion và làm hồ sơ đúng chương trình. Phụ huynh nên trao đổi với các bạn về việc học Toán, Khoa học và Xã hội bằng một ngôn ngữ mới.</a:t>
            </a:r>
          </a:p>
        </p:txBody>
      </p:sp>
      <p:sp>
        <p:nvSpPr>
          <p:cNvPr id="13" name="Rectangle 12">
            <a:extLst>
              <a:ext uri="{FF2B5EF4-FFF2-40B4-BE49-F238E27FC236}">
                <a16:creationId xmlns:a16="http://schemas.microsoft.com/office/drawing/2014/main" id="{B5EDB934-8647-4ACC-82AD-F37BD5175EBC}"/>
              </a:ext>
            </a:extLst>
          </p:cNvPr>
          <p:cNvSpPr>
            <a:spLocks noGrp="1"/>
          </p:cNvSpPr>
          <p:nvPr/>
        </p:nvSpPr>
        <p:spPr>
          <a:xfrm>
            <a:off x="7953375" y="1952625"/>
            <a:ext cx="6667500" cy="419100"/>
          </a:xfrm>
          <a:prstGeom prst="rect">
            <a:avLst/>
          </a:prstGeom>
          <a:noFill/>
          <a:ln w="0">
            <a:noFill/>
          </a:ln>
        </p:spPr>
        <p:txBody>
          <a:bodyPr>
            <a:noAutofit/>
          </a:bodyPr>
          <a:lstStyle/>
          <a:p>
            <a:pPr>
              <a:buNone/>
              <a:defRPr sz="2349" b="1">
                <a:solidFill>
                  <a:srgbClr val="084F6A"/>
                </a:solidFill>
                <a:latin typeface="Arial"/>
                <a:ea typeface="Arial"/>
                <a:cs typeface="Arial"/>
              </a:defRPr>
            </a:pPr>
            <a:r>
              <a:rPr sz="2349" b="1">
                <a:solidFill>
                  <a:srgbClr val="084F6A"/>
                </a:solidFill>
                <a:latin typeface="Arial"/>
                <a:ea typeface="Arial"/>
                <a:cs typeface="Arial"/>
              </a:rPr>
              <a:t>Balmoral</a:t>
            </a:r>
          </a:p>
        </p:txBody>
      </p:sp>
      <p:sp>
        <p:nvSpPr>
          <p:cNvPr id="14" name="Rectangle 13">
            <a:extLst>
              <a:ext uri="{FF2B5EF4-FFF2-40B4-BE49-F238E27FC236}">
                <a16:creationId xmlns:a16="http://schemas.microsoft.com/office/drawing/2014/main" id="{B1360FFE-4B4A-42B3-8617-1EC73AAADE61}"/>
              </a:ext>
            </a:extLst>
          </p:cNvPr>
          <p:cNvSpPr>
            <a:spLocks noGrp="1"/>
          </p:cNvSpPr>
          <p:nvPr/>
        </p:nvSpPr>
        <p:spPr>
          <a:xfrm>
            <a:off x="7953375" y="2507933"/>
            <a:ext cx="6667500" cy="1068705"/>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Chương trình Traditional Learning Centre, lớp 5–9, có quy định đồng phục, bài tập về nhà và kỳ vọng rõ về trách nhiệm học tập.</a:t>
            </a:r>
          </a:p>
        </p:txBody>
      </p:sp>
      <p:sp>
        <p:nvSpPr>
          <p:cNvPr id="15" name="Rectangle 14">
            <a:extLst>
              <a:ext uri="{FF2B5EF4-FFF2-40B4-BE49-F238E27FC236}">
                <a16:creationId xmlns:a16="http://schemas.microsoft.com/office/drawing/2014/main" id="{0B4B66D7-C9A5-4284-9096-C48E8407BA7A}"/>
              </a:ext>
            </a:extLst>
          </p:cNvPr>
          <p:cNvSpPr>
            <a:spLocks noGrp="1"/>
          </p:cNvSpPr>
          <p:nvPr/>
        </p:nvSpPr>
        <p:spPr>
          <a:xfrm>
            <a:off x="7953375" y="3786188"/>
            <a:ext cx="6667500" cy="1309688"/>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Có thể phù hợp với gia đình thích cách dạy có hướng dẫn từng bước và thói quen học đều đặn. Tuy vậy, cần xem cách học này có phù hợp với tính cách của các bạn hay không.</a:t>
            </a:r>
          </a:p>
        </p:txBody>
      </p:sp>
      <p:sp>
        <p:nvSpPr>
          <p:cNvPr id="16" name="Rectangle 15">
            <a:extLst>
              <a:ext uri="{FF2B5EF4-FFF2-40B4-BE49-F238E27FC236}">
                <a16:creationId xmlns:a16="http://schemas.microsoft.com/office/drawing/2014/main" id="{8B105D2A-8701-4AE1-A3BF-9D5D40C33973}"/>
              </a:ext>
            </a:extLst>
          </p:cNvPr>
          <p:cNvSpPr>
            <a:spLocks noGrp="1"/>
          </p:cNvSpPr>
          <p:nvPr/>
        </p:nvSpPr>
        <p:spPr>
          <a:xfrm>
            <a:off x="7953375" y="5305425"/>
            <a:ext cx="6667500" cy="1267778"/>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Đây là chương trình lựa chọn trong CBE. Gia đình cần tra trường TLC được phân tuyến, nộp hồ sơ riêng và kiểm tra tình trạng chỗ học hoặc bốc thăm.</a:t>
            </a:r>
          </a:p>
        </p:txBody>
      </p:sp>
    </p:spTree>
    <p:extLst>
      <p:ext uri="{BB962C8B-B14F-4D97-AF65-F5344CB8AC3E}">
        <p14:creationId xmlns:p14="http://schemas.microsoft.com/office/powerpoint/2010/main" val="12578112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10A2BB6-BE41-4BD5-A487-40A3FD935B3C}"/>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CÁC TRƯỜNG THCS ĐÁNG TÌM HIỂU</a:t>
            </a:r>
          </a:p>
        </p:txBody>
      </p:sp>
      <p:sp>
        <p:nvSpPr>
          <p:cNvPr id="2" name="Rectangle 1">
            <a:extLst>
              <a:ext uri="{FF2B5EF4-FFF2-40B4-BE49-F238E27FC236}">
                <a16:creationId xmlns:a16="http://schemas.microsoft.com/office/drawing/2014/main" id="{F2550DFA-9A99-4C46-8498-2DD2FF496122}"/>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14</a:t>
            </a:r>
          </a:p>
        </p:txBody>
      </p:sp>
      <p:sp>
        <p:nvSpPr>
          <p:cNvPr id="3" name="Rectangle 2">
            <a:extLst>
              <a:ext uri="{FF2B5EF4-FFF2-40B4-BE49-F238E27FC236}">
                <a16:creationId xmlns:a16="http://schemas.microsoft.com/office/drawing/2014/main" id="{CC7AD159-634D-4ED6-9C5D-DA0C49D46F1F}"/>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THCS: lựa chọn charter và tư thục</a:t>
            </a:r>
          </a:p>
        </p:txBody>
      </p:sp>
      <p:sp>
        <p:nvSpPr>
          <p:cNvPr id="4" name="Rectangle 3">
            <a:extLst>
              <a:ext uri="{FF2B5EF4-FFF2-40B4-BE49-F238E27FC236}">
                <a16:creationId xmlns:a16="http://schemas.microsoft.com/office/drawing/2014/main" id="{25A47568-9AB2-4DC1-B087-FD13C3F1FEE9}"/>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[7] [8] [10] [11] [12] [30] [50]. Chi tiết trong phần ghi chú.</a:t>
            </a:r>
          </a:p>
        </p:txBody>
      </p:sp>
      <p:pic>
        <p:nvPicPr>
          <p:cNvPr id="21" name="Picture 18"/>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F33AAFA6-E524-4352-85B9-982C89F06E0B}"/>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5F8AD55A-6223-4FDC-B738-F39C6A0F237C}"/>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973FBDBD-E11A-4EBC-BEA5-8C59C2D30440}"/>
              </a:ext>
            </a:extLst>
          </p:cNvPr>
          <p:cNvSpPr>
            <a:spLocks noGrp="1"/>
          </p:cNvSpPr>
          <p:nvPr/>
        </p:nvSpPr>
        <p:spPr>
          <a:xfrm>
            <a:off x="571500" y="1952625"/>
            <a:ext cx="3214688" cy="1372553"/>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FFCA Middle</a:t>
            </a:r>
          </a:p>
          <a:p>
            <a:pPr>
              <a:buNone/>
              <a:defRPr sz="2250" b="1">
                <a:solidFill>
                  <a:srgbClr val="084F6A"/>
                </a:solidFill>
                <a:latin typeface="Arial"/>
                <a:ea typeface="Arial"/>
                <a:cs typeface="Arial"/>
              </a:defRPr>
            </a:pPr>
            <a:r>
              <a:rPr sz="2250" b="1">
                <a:solidFill>
                  <a:srgbClr val="084F6A"/>
                </a:solidFill>
                <a:latin typeface="Arial"/>
                <a:ea typeface="Arial"/>
                <a:cs typeface="Arial"/>
              </a:rPr>
              <a:t>Lớp 5–8</a:t>
            </a:r>
          </a:p>
        </p:txBody>
      </p:sp>
      <p:sp>
        <p:nvSpPr>
          <p:cNvPr id="10" name="Rectangle 9">
            <a:extLst>
              <a:ext uri="{FF2B5EF4-FFF2-40B4-BE49-F238E27FC236}">
                <a16:creationId xmlns:a16="http://schemas.microsoft.com/office/drawing/2014/main" id="{7946D9FF-8189-46F5-A330-4278F81E1ABA}"/>
              </a:ext>
            </a:extLst>
          </p:cNvPr>
          <p:cNvSpPr>
            <a:spLocks noGrp="1"/>
          </p:cNvSpPr>
          <p:nvPr/>
        </p:nvSpPr>
        <p:spPr>
          <a:xfrm>
            <a:off x="4143375" y="1952625"/>
            <a:ext cx="10477500" cy="1372553"/>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Có North Middle và South Middle. Định hướng học tập có cấu trúc và phát triển nhân cách. Gia đình nộp đơn danh sách chờ, gia hạn hằng năm và thực hiện bước phỏng vấn khi được mời. Địa chỉ ảnh hưởng cơ sở được xếp.</a:t>
            </a:r>
          </a:p>
        </p:txBody>
      </p:sp>
      <p:sp>
        <p:nvSpPr>
          <p:cNvPr id="11" name="Rectangle 10">
            <a:extLst>
              <a:ext uri="{FF2B5EF4-FFF2-40B4-BE49-F238E27FC236}">
                <a16:creationId xmlns:a16="http://schemas.microsoft.com/office/drawing/2014/main" id="{2DA01307-63AC-42B9-A84E-A482496883DF}"/>
              </a:ext>
            </a:extLst>
          </p:cNvPr>
          <p:cNvSpPr>
            <a:spLocks noGrp="1"/>
          </p:cNvSpPr>
          <p:nvPr/>
        </p:nvSpPr>
        <p:spPr>
          <a:xfrm>
            <a:off x="571500" y="3534728"/>
            <a:ext cx="3214688" cy="1372553"/>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Webber Academy</a:t>
            </a:r>
          </a:p>
          <a:p>
            <a:pPr>
              <a:buNone/>
              <a:defRPr sz="2250" b="1">
                <a:solidFill>
                  <a:srgbClr val="084F6A"/>
                </a:solidFill>
                <a:latin typeface="Arial"/>
                <a:ea typeface="Arial"/>
                <a:cs typeface="Arial"/>
              </a:defRPr>
            </a:pPr>
            <a:r>
              <a:rPr sz="2250" b="1">
                <a:solidFill>
                  <a:srgbClr val="084F6A"/>
                </a:solidFill>
                <a:latin typeface="Arial"/>
                <a:ea typeface="Arial"/>
                <a:cs typeface="Arial"/>
              </a:rPr>
              <a:t>Junior High</a:t>
            </a:r>
          </a:p>
        </p:txBody>
      </p:sp>
      <p:sp>
        <p:nvSpPr>
          <p:cNvPr id="12" name="Rectangle 11">
            <a:extLst>
              <a:ext uri="{FF2B5EF4-FFF2-40B4-BE49-F238E27FC236}">
                <a16:creationId xmlns:a16="http://schemas.microsoft.com/office/drawing/2014/main" id="{943613AE-6805-4516-805D-5C069731FA81}"/>
              </a:ext>
            </a:extLst>
          </p:cNvPr>
          <p:cNvSpPr>
            <a:spLocks noGrp="1"/>
          </p:cNvSpPr>
          <p:nvPr/>
        </p:nvSpPr>
        <p:spPr>
          <a:xfrm>
            <a:off x="4143375" y="3534728"/>
            <a:ext cx="10477500" cy="1372553"/>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Trường tư thục với chương trình học nâng cao. Lớp 7 là một lớp tuyển sinh chính. Hồ sơ gồm học bạ, SSAT và các thành phần đánh giá khác. Trường yêu cầu tiếng Anh tốt và không có chương trình hỗ trợ tiếng Anh (EAL).</a:t>
            </a:r>
          </a:p>
        </p:txBody>
      </p:sp>
      <p:sp>
        <p:nvSpPr>
          <p:cNvPr id="13" name="Rectangle 12">
            <a:extLst>
              <a:ext uri="{FF2B5EF4-FFF2-40B4-BE49-F238E27FC236}">
                <a16:creationId xmlns:a16="http://schemas.microsoft.com/office/drawing/2014/main" id="{6F2F262B-41CA-40C3-9AF2-38D22B98385D}"/>
              </a:ext>
            </a:extLst>
          </p:cNvPr>
          <p:cNvSpPr>
            <a:spLocks noGrp="1"/>
          </p:cNvSpPr>
          <p:nvPr/>
        </p:nvSpPr>
        <p:spPr>
          <a:xfrm>
            <a:off x="571500" y="5116830"/>
            <a:ext cx="3214688" cy="1372553"/>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Rundle College</a:t>
            </a:r>
          </a:p>
          <a:p>
            <a:pPr>
              <a:buNone/>
              <a:defRPr sz="2250" b="1">
                <a:solidFill>
                  <a:srgbClr val="084F6A"/>
                </a:solidFill>
                <a:latin typeface="Arial"/>
                <a:ea typeface="Arial"/>
                <a:cs typeface="Arial"/>
              </a:defRPr>
            </a:pPr>
            <a:r>
              <a:rPr sz="2250" b="1">
                <a:solidFill>
                  <a:srgbClr val="084F6A"/>
                </a:solidFill>
                <a:latin typeface="Arial"/>
                <a:ea typeface="Arial"/>
                <a:cs typeface="Arial"/>
              </a:rPr>
              <a:t>Junior High</a:t>
            </a:r>
          </a:p>
        </p:txBody>
      </p:sp>
      <p:sp>
        <p:nvSpPr>
          <p:cNvPr id="14" name="Rectangle 13">
            <a:extLst>
              <a:ext uri="{FF2B5EF4-FFF2-40B4-BE49-F238E27FC236}">
                <a16:creationId xmlns:a16="http://schemas.microsoft.com/office/drawing/2014/main" id="{A80DA05F-A237-4D30-84CC-6C86246D58C0}"/>
              </a:ext>
            </a:extLst>
          </p:cNvPr>
          <p:cNvSpPr>
            <a:spLocks noGrp="1"/>
          </p:cNvSpPr>
          <p:nvPr/>
        </p:nvSpPr>
        <p:spPr>
          <a:xfrm>
            <a:off x="4143375" y="5116830"/>
            <a:ext cx="10477500" cy="1372553"/>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Trường tư thục xét cả học lực và mức phù hợp. Lớp 7–12 cần SSAT và bảng đánh giá kỹ năng cá nhân, sau đó có thể được mời phỏng vấn. Trường không cung cấp chương trình hỗ trợ tiếng Anh (ESL/ELL). Có học phí và số chỗ giới hạn.</a:t>
            </a:r>
          </a:p>
        </p:txBody>
      </p:sp>
    </p:spTree>
    <p:extLst>
      <p:ext uri="{BB962C8B-B14F-4D97-AF65-F5344CB8AC3E}">
        <p14:creationId xmlns:p14="http://schemas.microsoft.com/office/powerpoint/2010/main" val="370281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5999FF6-4605-4ADD-9495-0A0DA64C8203}"/>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CÁC TRƯỜNG THPT</a:t>
            </a:r>
          </a:p>
        </p:txBody>
      </p:sp>
      <p:sp>
        <p:nvSpPr>
          <p:cNvPr id="2" name="Rectangle 1">
            <a:extLst>
              <a:ext uri="{FF2B5EF4-FFF2-40B4-BE49-F238E27FC236}">
                <a16:creationId xmlns:a16="http://schemas.microsoft.com/office/drawing/2014/main" id="{EDBE974E-23EC-4FA5-83D8-EA6EAF14F541}"/>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15</a:t>
            </a:r>
          </a:p>
        </p:txBody>
      </p:sp>
      <p:sp>
        <p:nvSpPr>
          <p:cNvPr id="3" name="Rectangle 2">
            <a:extLst>
              <a:ext uri="{FF2B5EF4-FFF2-40B4-BE49-F238E27FC236}">
                <a16:creationId xmlns:a16="http://schemas.microsoft.com/office/drawing/2014/main" id="{646C8F72-6777-4786-B715-7FE5325D6D17}"/>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Nhìn bảng “top trường” như thế nào cho đúng?</a:t>
            </a:r>
          </a:p>
        </p:txBody>
      </p:sp>
      <p:sp>
        <p:nvSpPr>
          <p:cNvPr id="4" name="Rectangle 3">
            <a:extLst>
              <a:ext uri="{FF2B5EF4-FFF2-40B4-BE49-F238E27FC236}">
                <a16:creationId xmlns:a16="http://schemas.microsoft.com/office/drawing/2014/main" id="{19319212-0EC9-442B-9601-113552B57591}"/>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[31]. Chi tiết trong phần ghi chú.</a:t>
            </a:r>
          </a:p>
        </p:txBody>
      </p:sp>
      <p:pic>
        <p:nvPicPr>
          <p:cNvPr id="19" name="Picture 15"/>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33BE378A-EC9B-4CB5-B854-100E648546E5}"/>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4EE79A16-BFC0-4184-83FB-D33CC5D42EA9}"/>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graphicFrame>
        <p:nvGraphicFramePr>
          <p:cNvPr id="22" name="Table 19"/>
          <p:cNvGraphicFramePr/>
          <p:nvPr/>
        </p:nvGraphicFramePr>
        <p:xfrm>
          <a:off x="571500" y="1952625"/>
          <a:ext cx="14097000" cy="4015194"/>
        </p:xfrm>
        <a:graphic>
          <a:graphicData uri="http://schemas.openxmlformats.org/drawingml/2006/table">
            <a:tbl>
              <a:tblPr/>
              <a:tblGrid>
                <a:gridCol w="5619750">
                  <a:extLst>
                    <a:ext uri="{9D8B030D-6E8A-4147-A177-3AD203B41FA5}">
                      <a16:colId xmlns:a16="http://schemas.microsoft.com/office/drawing/2014/main" val="20000"/>
                    </a:ext>
                  </a:extLst>
                </a:gridCol>
                <a:gridCol w="2857500">
                  <a:extLst>
                    <a:ext uri="{9D8B030D-6E8A-4147-A177-3AD203B41FA5}">
                      <a16:colId xmlns:a16="http://schemas.microsoft.com/office/drawing/2014/main" val="20001"/>
                    </a:ext>
                  </a:extLst>
                </a:gridCol>
                <a:gridCol w="1619250">
                  <a:extLst>
                    <a:ext uri="{9D8B030D-6E8A-4147-A177-3AD203B41FA5}">
                      <a16:colId xmlns:a16="http://schemas.microsoft.com/office/drawing/2014/main" val="20002"/>
                    </a:ext>
                  </a:extLst>
                </a:gridCol>
                <a:gridCol w="4000500">
                  <a:extLst>
                    <a:ext uri="{9D8B030D-6E8A-4147-A177-3AD203B41FA5}">
                      <a16:colId xmlns:a16="http://schemas.microsoft.com/office/drawing/2014/main" val="20003"/>
                    </a:ext>
                  </a:extLst>
                </a:gridCol>
              </a:tblGrid>
              <a:tr h="551089">
                <a:tc>
                  <a:txBody>
                    <a:bodyPr/>
                    <a:lstStyle/>
                    <a:p>
                      <a:r>
                        <a:rPr sz="2025" b="1">
                          <a:solidFill>
                            <a:srgbClr val="FFFFFF"/>
                          </a:solidFill>
                          <a:latin typeface="Arial"/>
                          <a:ea typeface="Arial"/>
                          <a:cs typeface="Arial"/>
                        </a:rPr>
                        <a:t>Trường tại Calgary</a:t>
                      </a:r>
                    </a:p>
                  </a:txBody>
                  <a:tcPr>
                    <a:solidFill>
                      <a:srgbClr val="084F6A"/>
                    </a:solidFill>
                  </a:tcPr>
                </a:tc>
                <a:tc>
                  <a:txBody>
                    <a:bodyPr/>
                    <a:lstStyle/>
                    <a:p>
                      <a:r>
                        <a:rPr sz="2025" b="1">
                          <a:solidFill>
                            <a:srgbClr val="FFFFFF"/>
                          </a:solidFill>
                          <a:latin typeface="Arial"/>
                          <a:ea typeface="Arial"/>
                          <a:cs typeface="Arial"/>
                        </a:rPr>
                        <a:t>Hệ trường</a:t>
                      </a:r>
                    </a:p>
                  </a:txBody>
                  <a:tcPr>
                    <a:solidFill>
                      <a:srgbClr val="084F6A"/>
                    </a:solidFill>
                  </a:tcPr>
                </a:tc>
                <a:tc>
                  <a:txBody>
                    <a:bodyPr/>
                    <a:lstStyle/>
                    <a:p>
                      <a:r>
                        <a:rPr sz="2025" b="1">
                          <a:solidFill>
                            <a:srgbClr val="FFFFFF"/>
                          </a:solidFill>
                          <a:latin typeface="Arial"/>
                          <a:ea typeface="Arial"/>
                          <a:cs typeface="Arial"/>
                        </a:rPr>
                        <a:t>Điểm /10</a:t>
                      </a:r>
                    </a:p>
                  </a:txBody>
                  <a:tcPr>
                    <a:solidFill>
                      <a:srgbClr val="084F6A"/>
                    </a:solidFill>
                  </a:tcPr>
                </a:tc>
                <a:tc>
                  <a:txBody>
                    <a:bodyPr/>
                    <a:lstStyle/>
                    <a:p>
                      <a:r>
                        <a:rPr sz="2025" b="1">
                          <a:solidFill>
                            <a:srgbClr val="FFFFFF"/>
                          </a:solidFill>
                          <a:latin typeface="Arial"/>
                          <a:ea typeface="Arial"/>
                          <a:cs typeface="Arial"/>
                        </a:rPr>
                        <a:t>Hạng Alberta</a:t>
                      </a:r>
                    </a:p>
                  </a:txBody>
                  <a:tcPr>
                    <a:solidFill>
                      <a:srgbClr val="084F6A"/>
                    </a:solidFill>
                  </a:tcPr>
                </a:tc>
                <a:extLst>
                  <a:ext uri="{0D108BD9-81ED-4DB2-BD59-A6C34878D82A}">
                    <a16:rowId xmlns:a16="http://schemas.microsoft.com/office/drawing/2014/main" val="10000"/>
                  </a:ext>
                </a:extLst>
              </a:tr>
              <a:tr h="551089">
                <a:tc>
                  <a:txBody>
                    <a:bodyPr/>
                    <a:lstStyle/>
                    <a:p>
                      <a:r>
                        <a:rPr sz="2025" b="0">
                          <a:solidFill>
                            <a:srgbClr val="342D2D"/>
                          </a:solidFill>
                          <a:latin typeface="Arial"/>
                          <a:ea typeface="Arial"/>
                          <a:cs typeface="Arial"/>
                        </a:rPr>
                        <a:t>Webber Academy / Renert</a:t>
                      </a:r>
                    </a:p>
                  </a:txBody>
                  <a:tcPr>
                    <a:solidFill>
                      <a:srgbClr val="E8F0F3"/>
                    </a:solidFill>
                  </a:tcPr>
                </a:tc>
                <a:tc>
                  <a:txBody>
                    <a:bodyPr/>
                    <a:lstStyle/>
                    <a:p>
                      <a:r>
                        <a:rPr sz="2025" b="0">
                          <a:solidFill>
                            <a:srgbClr val="342D2D"/>
                          </a:solidFill>
                          <a:latin typeface="Arial"/>
                          <a:ea typeface="Arial"/>
                          <a:cs typeface="Arial"/>
                        </a:rPr>
                        <a:t>Tư thục</a:t>
                      </a:r>
                    </a:p>
                  </a:txBody>
                  <a:tcPr>
                    <a:solidFill>
                      <a:srgbClr val="E8F0F3"/>
                    </a:solidFill>
                  </a:tcPr>
                </a:tc>
                <a:tc>
                  <a:txBody>
                    <a:bodyPr/>
                    <a:lstStyle/>
                    <a:p>
                      <a:r>
                        <a:rPr sz="2025" b="0">
                          <a:solidFill>
                            <a:srgbClr val="342D2D"/>
                          </a:solidFill>
                          <a:latin typeface="Arial"/>
                          <a:ea typeface="Arial"/>
                          <a:cs typeface="Arial"/>
                        </a:rPr>
                        <a:t>10,0</a:t>
                      </a:r>
                    </a:p>
                  </a:txBody>
                  <a:tcPr>
                    <a:solidFill>
                      <a:srgbClr val="E8F0F3"/>
                    </a:solidFill>
                  </a:tcPr>
                </a:tc>
                <a:tc>
                  <a:txBody>
                    <a:bodyPr/>
                    <a:lstStyle/>
                    <a:p>
                      <a:r>
                        <a:rPr sz="2025" b="0">
                          <a:solidFill>
                            <a:srgbClr val="342D2D"/>
                          </a:solidFill>
                          <a:latin typeface="Arial"/>
                          <a:ea typeface="Arial"/>
                          <a:cs typeface="Arial"/>
                        </a:rPr>
                        <a:t>1 (đồng hạng)</a:t>
                      </a:r>
                    </a:p>
                  </a:txBody>
                  <a:tcPr>
                    <a:solidFill>
                      <a:srgbClr val="E8F0F3"/>
                    </a:solidFill>
                  </a:tcPr>
                </a:tc>
                <a:extLst>
                  <a:ext uri="{0D108BD9-81ED-4DB2-BD59-A6C34878D82A}">
                    <a16:rowId xmlns:a16="http://schemas.microsoft.com/office/drawing/2014/main" val="10001"/>
                  </a:ext>
                </a:extLst>
              </a:tr>
              <a:tr h="551089">
                <a:tc>
                  <a:txBody>
                    <a:bodyPr/>
                    <a:lstStyle/>
                    <a:p>
                      <a:r>
                        <a:rPr sz="2025" b="0">
                          <a:solidFill>
                            <a:srgbClr val="342D2D"/>
                          </a:solidFill>
                          <a:latin typeface="Arial"/>
                          <a:ea typeface="Arial"/>
                          <a:cs typeface="Arial"/>
                        </a:rPr>
                        <a:t>Rundle College / Calgary French &amp; International</a:t>
                      </a:r>
                    </a:p>
                  </a:txBody>
                  <a:tcPr>
                    <a:solidFill>
                      <a:srgbClr val="FAF6F0"/>
                    </a:solidFill>
                  </a:tcPr>
                </a:tc>
                <a:tc>
                  <a:txBody>
                    <a:bodyPr/>
                    <a:lstStyle/>
                    <a:p>
                      <a:r>
                        <a:rPr sz="2025" b="0">
                          <a:solidFill>
                            <a:srgbClr val="342D2D"/>
                          </a:solidFill>
                          <a:latin typeface="Arial"/>
                          <a:ea typeface="Arial"/>
                          <a:cs typeface="Arial"/>
                        </a:rPr>
                        <a:t>Tư thục</a:t>
                      </a:r>
                    </a:p>
                  </a:txBody>
                  <a:tcPr>
                    <a:solidFill>
                      <a:srgbClr val="FAF6F0"/>
                    </a:solidFill>
                  </a:tcPr>
                </a:tc>
                <a:tc>
                  <a:txBody>
                    <a:bodyPr/>
                    <a:lstStyle/>
                    <a:p>
                      <a:r>
                        <a:rPr sz="2025" b="0">
                          <a:solidFill>
                            <a:srgbClr val="342D2D"/>
                          </a:solidFill>
                          <a:latin typeface="Arial"/>
                          <a:ea typeface="Arial"/>
                          <a:cs typeface="Arial"/>
                        </a:rPr>
                        <a:t>9,6</a:t>
                      </a:r>
                    </a:p>
                  </a:txBody>
                  <a:tcPr>
                    <a:solidFill>
                      <a:srgbClr val="FAF6F0"/>
                    </a:solidFill>
                  </a:tcPr>
                </a:tc>
                <a:tc>
                  <a:txBody>
                    <a:bodyPr/>
                    <a:lstStyle/>
                    <a:p>
                      <a:r>
                        <a:rPr sz="2025" b="0">
                          <a:solidFill>
                            <a:srgbClr val="342D2D"/>
                          </a:solidFill>
                          <a:latin typeface="Arial"/>
                          <a:ea typeface="Arial"/>
                          <a:cs typeface="Arial"/>
                        </a:rPr>
                        <a:t>5 (đồng hạng)</a:t>
                      </a:r>
                    </a:p>
                  </a:txBody>
                  <a:tcPr>
                    <a:solidFill>
                      <a:srgbClr val="FAF6F0"/>
                    </a:solidFill>
                  </a:tcPr>
                </a:tc>
                <a:extLst>
                  <a:ext uri="{0D108BD9-81ED-4DB2-BD59-A6C34878D82A}">
                    <a16:rowId xmlns:a16="http://schemas.microsoft.com/office/drawing/2014/main" val="10002"/>
                  </a:ext>
                </a:extLst>
              </a:tr>
              <a:tr h="551089">
                <a:tc>
                  <a:txBody>
                    <a:bodyPr/>
                    <a:lstStyle/>
                    <a:p>
                      <a:r>
                        <a:rPr sz="2025" b="0">
                          <a:solidFill>
                            <a:srgbClr val="342D2D"/>
                          </a:solidFill>
                          <a:latin typeface="Arial"/>
                          <a:ea typeface="Arial"/>
                          <a:cs typeface="Arial"/>
                        </a:rPr>
                        <a:t>West Island College</a:t>
                      </a:r>
                    </a:p>
                  </a:txBody>
                  <a:tcPr>
                    <a:solidFill>
                      <a:srgbClr val="E8F0F3"/>
                    </a:solidFill>
                  </a:tcPr>
                </a:tc>
                <a:tc>
                  <a:txBody>
                    <a:bodyPr/>
                    <a:lstStyle/>
                    <a:p>
                      <a:r>
                        <a:rPr sz="2025" b="0">
                          <a:solidFill>
                            <a:srgbClr val="342D2D"/>
                          </a:solidFill>
                          <a:latin typeface="Arial"/>
                          <a:ea typeface="Arial"/>
                          <a:cs typeface="Arial"/>
                        </a:rPr>
                        <a:t>Tư thục</a:t>
                      </a:r>
                    </a:p>
                  </a:txBody>
                  <a:tcPr>
                    <a:solidFill>
                      <a:srgbClr val="E8F0F3"/>
                    </a:solidFill>
                  </a:tcPr>
                </a:tc>
                <a:tc>
                  <a:txBody>
                    <a:bodyPr/>
                    <a:lstStyle/>
                    <a:p>
                      <a:r>
                        <a:rPr sz="2025" b="0">
                          <a:solidFill>
                            <a:srgbClr val="342D2D"/>
                          </a:solidFill>
                          <a:latin typeface="Arial"/>
                          <a:ea typeface="Arial"/>
                          <a:cs typeface="Arial"/>
                        </a:rPr>
                        <a:t>9,5</a:t>
                      </a:r>
                    </a:p>
                  </a:txBody>
                  <a:tcPr>
                    <a:solidFill>
                      <a:srgbClr val="E8F0F3"/>
                    </a:solidFill>
                  </a:tcPr>
                </a:tc>
                <a:tc>
                  <a:txBody>
                    <a:bodyPr/>
                    <a:lstStyle/>
                    <a:p>
                      <a:r>
                        <a:rPr sz="2025" b="0">
                          <a:solidFill>
                            <a:srgbClr val="342D2D"/>
                          </a:solidFill>
                          <a:latin typeface="Arial"/>
                          <a:ea typeface="Arial"/>
                          <a:cs typeface="Arial"/>
                        </a:rPr>
                        <a:t>7</a:t>
                      </a:r>
                    </a:p>
                  </a:txBody>
                  <a:tcPr>
                    <a:solidFill>
                      <a:srgbClr val="E8F0F3"/>
                    </a:solidFill>
                  </a:tcPr>
                </a:tc>
                <a:extLst>
                  <a:ext uri="{0D108BD9-81ED-4DB2-BD59-A6C34878D82A}">
                    <a16:rowId xmlns:a16="http://schemas.microsoft.com/office/drawing/2014/main" val="10003"/>
                  </a:ext>
                </a:extLst>
              </a:tr>
              <a:tr h="551089">
                <a:tc>
                  <a:txBody>
                    <a:bodyPr/>
                    <a:lstStyle/>
                    <a:p>
                      <a:r>
                        <a:rPr sz="2025" b="0">
                          <a:solidFill>
                            <a:srgbClr val="342D2D"/>
                          </a:solidFill>
                          <a:latin typeface="Arial"/>
                          <a:ea typeface="Arial"/>
                          <a:cs typeface="Arial"/>
                        </a:rPr>
                        <a:t>Westmount</a:t>
                      </a:r>
                    </a:p>
                  </a:txBody>
                  <a:tcPr>
                    <a:solidFill>
                      <a:srgbClr val="FAF6F0"/>
                    </a:solidFill>
                  </a:tcPr>
                </a:tc>
                <a:tc>
                  <a:txBody>
                    <a:bodyPr/>
                    <a:lstStyle/>
                    <a:p>
                      <a:r>
                        <a:rPr sz="2025" b="0">
                          <a:solidFill>
                            <a:srgbClr val="342D2D"/>
                          </a:solidFill>
                          <a:latin typeface="Arial"/>
                          <a:ea typeface="Arial"/>
                          <a:cs typeface="Arial"/>
                        </a:rPr>
                        <a:t>Charter, gifted</a:t>
                      </a:r>
                    </a:p>
                  </a:txBody>
                  <a:tcPr>
                    <a:solidFill>
                      <a:srgbClr val="FAF6F0"/>
                    </a:solidFill>
                  </a:tcPr>
                </a:tc>
                <a:tc>
                  <a:txBody>
                    <a:bodyPr/>
                    <a:lstStyle/>
                    <a:p>
                      <a:r>
                        <a:rPr sz="2025" b="0">
                          <a:solidFill>
                            <a:srgbClr val="342D2D"/>
                          </a:solidFill>
                          <a:latin typeface="Arial"/>
                          <a:ea typeface="Arial"/>
                          <a:cs typeface="Arial"/>
                        </a:rPr>
                        <a:t>9,4</a:t>
                      </a:r>
                    </a:p>
                  </a:txBody>
                  <a:tcPr>
                    <a:solidFill>
                      <a:srgbClr val="FAF6F0"/>
                    </a:solidFill>
                  </a:tcPr>
                </a:tc>
                <a:tc>
                  <a:txBody>
                    <a:bodyPr/>
                    <a:lstStyle/>
                    <a:p>
                      <a:r>
                        <a:rPr sz="2025" b="0">
                          <a:solidFill>
                            <a:srgbClr val="342D2D"/>
                          </a:solidFill>
                          <a:latin typeface="Arial"/>
                          <a:ea typeface="Arial"/>
                          <a:cs typeface="Arial"/>
                        </a:rPr>
                        <a:t>8</a:t>
                      </a:r>
                    </a:p>
                  </a:txBody>
                  <a:tcPr>
                    <a:solidFill>
                      <a:srgbClr val="FAF6F0"/>
                    </a:solidFill>
                  </a:tcPr>
                </a:tc>
                <a:extLst>
                  <a:ext uri="{0D108BD9-81ED-4DB2-BD59-A6C34878D82A}">
                    <a16:rowId xmlns:a16="http://schemas.microsoft.com/office/drawing/2014/main" val="10004"/>
                  </a:ext>
                </a:extLst>
              </a:tr>
              <a:tr h="551089">
                <a:tc>
                  <a:txBody>
                    <a:bodyPr/>
                    <a:lstStyle/>
                    <a:p>
                      <a:r>
                        <a:rPr sz="2025" b="0">
                          <a:solidFill>
                            <a:srgbClr val="342D2D"/>
                          </a:solidFill>
                          <a:latin typeface="Arial"/>
                          <a:ea typeface="Arial"/>
                          <a:cs typeface="Arial"/>
                        </a:rPr>
                        <a:t>Western Canada</a:t>
                      </a:r>
                    </a:p>
                  </a:txBody>
                  <a:tcPr>
                    <a:solidFill>
                      <a:srgbClr val="E8F0F3"/>
                    </a:solidFill>
                  </a:tcPr>
                </a:tc>
                <a:tc>
                  <a:txBody>
                    <a:bodyPr/>
                    <a:lstStyle/>
                    <a:p>
                      <a:r>
                        <a:rPr sz="2025" b="0">
                          <a:solidFill>
                            <a:srgbClr val="342D2D"/>
                          </a:solidFill>
                          <a:latin typeface="Arial"/>
                          <a:ea typeface="Arial"/>
                          <a:cs typeface="Arial"/>
                        </a:rPr>
                        <a:t>CBE</a:t>
                      </a:r>
                    </a:p>
                  </a:txBody>
                  <a:tcPr>
                    <a:solidFill>
                      <a:srgbClr val="E8F0F3"/>
                    </a:solidFill>
                  </a:tcPr>
                </a:tc>
                <a:tc>
                  <a:txBody>
                    <a:bodyPr/>
                    <a:lstStyle/>
                    <a:p>
                      <a:r>
                        <a:rPr sz="2025" b="0">
                          <a:solidFill>
                            <a:srgbClr val="342D2D"/>
                          </a:solidFill>
                          <a:latin typeface="Arial"/>
                          <a:ea typeface="Arial"/>
                          <a:cs typeface="Arial"/>
                        </a:rPr>
                        <a:t>9,0</a:t>
                      </a:r>
                    </a:p>
                  </a:txBody>
                  <a:tcPr>
                    <a:solidFill>
                      <a:srgbClr val="E8F0F3"/>
                    </a:solidFill>
                  </a:tcPr>
                </a:tc>
                <a:tc>
                  <a:txBody>
                    <a:bodyPr/>
                    <a:lstStyle/>
                    <a:p>
                      <a:r>
                        <a:rPr sz="2025" b="0">
                          <a:solidFill>
                            <a:srgbClr val="342D2D"/>
                          </a:solidFill>
                          <a:latin typeface="Arial"/>
                          <a:ea typeface="Arial"/>
                          <a:cs typeface="Arial"/>
                        </a:rPr>
                        <a:t>10</a:t>
                      </a:r>
                    </a:p>
                  </a:txBody>
                  <a:tcPr>
                    <a:solidFill>
                      <a:srgbClr val="E8F0F3"/>
                    </a:solidFill>
                  </a:tcPr>
                </a:tc>
                <a:extLst>
                  <a:ext uri="{0D108BD9-81ED-4DB2-BD59-A6C34878D82A}">
                    <a16:rowId xmlns:a16="http://schemas.microsoft.com/office/drawing/2014/main" val="10005"/>
                  </a:ext>
                </a:extLst>
              </a:tr>
              <a:tr h="551089">
                <a:tc>
                  <a:txBody>
                    <a:bodyPr/>
                    <a:lstStyle/>
                    <a:p>
                      <a:r>
                        <a:rPr sz="2025" b="0">
                          <a:solidFill>
                            <a:srgbClr val="342D2D"/>
                          </a:solidFill>
                          <a:latin typeface="Arial"/>
                          <a:ea typeface="Arial"/>
                          <a:cs typeface="Arial"/>
                        </a:rPr>
                        <a:t>Bishop Carroll / All Saints</a:t>
                      </a:r>
                    </a:p>
                  </a:txBody>
                  <a:tcPr>
                    <a:solidFill>
                      <a:srgbClr val="FAF6F0"/>
                    </a:solidFill>
                  </a:tcPr>
                </a:tc>
                <a:tc>
                  <a:txBody>
                    <a:bodyPr/>
                    <a:lstStyle/>
                    <a:p>
                      <a:r>
                        <a:rPr sz="2025" b="0">
                          <a:solidFill>
                            <a:srgbClr val="342D2D"/>
                          </a:solidFill>
                          <a:latin typeface="Arial"/>
                          <a:ea typeface="Arial"/>
                          <a:cs typeface="Arial"/>
                        </a:rPr>
                        <a:t>Công giáo CCSD</a:t>
                      </a:r>
                    </a:p>
                  </a:txBody>
                  <a:tcPr>
                    <a:solidFill>
                      <a:srgbClr val="FAF6F0"/>
                    </a:solidFill>
                  </a:tcPr>
                </a:tc>
                <a:tc>
                  <a:txBody>
                    <a:bodyPr/>
                    <a:lstStyle/>
                    <a:p>
                      <a:r>
                        <a:rPr sz="2025" b="0">
                          <a:solidFill>
                            <a:srgbClr val="342D2D"/>
                          </a:solidFill>
                          <a:latin typeface="Arial"/>
                          <a:ea typeface="Arial"/>
                          <a:cs typeface="Arial"/>
                        </a:rPr>
                        <a:t>7,6 / 7,5</a:t>
                      </a:r>
                    </a:p>
                  </a:txBody>
                  <a:tcPr>
                    <a:solidFill>
                      <a:srgbClr val="FAF6F0"/>
                    </a:solidFill>
                  </a:tcPr>
                </a:tc>
                <a:tc>
                  <a:txBody>
                    <a:bodyPr/>
                    <a:lstStyle/>
                    <a:p>
                      <a:r>
                        <a:rPr sz="2025" b="0">
                          <a:solidFill>
                            <a:srgbClr val="342D2D"/>
                          </a:solidFill>
                          <a:latin typeface="Arial"/>
                          <a:ea typeface="Arial"/>
                          <a:cs typeface="Arial"/>
                        </a:rPr>
                        <a:t>47 / 53</a:t>
                      </a:r>
                    </a:p>
                  </a:txBody>
                  <a:tcPr>
                    <a:solidFill>
                      <a:srgbClr val="FAF6F0"/>
                    </a:solidFill>
                  </a:tcPr>
                </a:tc>
                <a:extLst>
                  <a:ext uri="{0D108BD9-81ED-4DB2-BD59-A6C34878D82A}">
                    <a16:rowId xmlns:a16="http://schemas.microsoft.com/office/drawing/2014/main" val="10006"/>
                  </a:ext>
                </a:extLst>
              </a:tr>
            </a:tbl>
          </a:graphicData>
        </a:graphic>
      </p:graphicFrame>
      <p:sp>
        <p:nvSpPr>
          <p:cNvPr id="10" name="Rectangle 9">
            <a:extLst>
              <a:ext uri="{FF2B5EF4-FFF2-40B4-BE49-F238E27FC236}">
                <a16:creationId xmlns:a16="http://schemas.microsoft.com/office/drawing/2014/main" id="{E2BA4688-D6E3-4C1F-B504-33BC82FF7CC2}"/>
              </a:ext>
            </a:extLst>
          </p:cNvPr>
          <p:cNvSpPr>
            <a:spLocks noGrp="1"/>
          </p:cNvSpPr>
          <p:nvPr/>
        </p:nvSpPr>
        <p:spPr>
          <a:xfrm>
            <a:off x="571500" y="6273641"/>
            <a:ext cx="14049375" cy="838200"/>
          </a:xfrm>
          <a:prstGeom prst="rect">
            <a:avLst/>
          </a:prstGeom>
          <a:noFill/>
          <a:ln w="0">
            <a:noFill/>
          </a:ln>
        </p:spPr>
        <p:txBody>
          <a:bodyPr>
            <a:noAutofit/>
          </a:bodyPr>
          <a:lstStyle/>
          <a:p>
            <a:pPr>
              <a:buNone/>
              <a:defRPr sz="2025" b="0">
                <a:solidFill>
                  <a:srgbClr val="342D2D"/>
                </a:solidFill>
                <a:latin typeface="Arial"/>
                <a:ea typeface="Arial"/>
                <a:cs typeface="Arial"/>
              </a:defRPr>
            </a:pPr>
            <a:r>
              <a:rPr sz="2025" b="0">
                <a:solidFill>
                  <a:srgbClr val="342D2D"/>
                </a:solidFill>
                <a:latin typeface="Arial"/>
                <a:ea typeface="Arial"/>
                <a:cs typeface="Arial"/>
              </a:rPr>
              <a:t>Fraser 2025 sử dụng kết quả 2023–2024. Hạng trong bảng là hạng Alberta, không phải hạng riêng Calgary. Điều kiện tuyển sinh khác nhau nên điểm số chỉ là một phần để so sánh.</a:t>
            </a:r>
          </a:p>
        </p:txBody>
      </p:sp>
      <p:sp>
        <p:nvSpPr>
          <p:cNvPr id="11" name="Rectangle 10">
            <a:extLst>
              <a:ext uri="{FF2B5EF4-FFF2-40B4-BE49-F238E27FC236}">
                <a16:creationId xmlns:a16="http://schemas.microsoft.com/office/drawing/2014/main" id="{D52BFC66-E265-4D44-B9A0-96EE531BD9B0}"/>
              </a:ext>
            </a:extLst>
          </p:cNvPr>
          <p:cNvSpPr>
            <a:spLocks noGrp="1"/>
          </p:cNvSpPr>
          <p:nvPr/>
        </p:nvSpPr>
        <p:spPr>
          <a:xfrm>
            <a:off x="571500" y="7043738"/>
            <a:ext cx="14049375" cy="366713"/>
          </a:xfrm>
          <a:prstGeom prst="rect">
            <a:avLst/>
          </a:prstGeom>
          <a:noFill/>
          <a:ln w="0">
            <a:noFill/>
          </a:ln>
        </p:spPr>
        <p:txBody>
          <a:bodyPr>
            <a:noAutofit/>
          </a:bodyPr>
          <a:lstStyle/>
          <a:p>
            <a:pPr>
              <a:buNone/>
              <a:defRPr sz="2025" b="0">
                <a:solidFill>
                  <a:srgbClr val="342D2D"/>
                </a:solidFill>
                <a:latin typeface="Arial"/>
                <a:ea typeface="Arial"/>
                <a:cs typeface="Arial"/>
              </a:defRPr>
            </a:pPr>
            <a:r>
              <a:rPr sz="2025" b="0">
                <a:solidFill>
                  <a:srgbClr val="342D2D"/>
                </a:solidFill>
                <a:latin typeface="Arial"/>
                <a:ea typeface="Arial"/>
                <a:cs typeface="Arial"/>
              </a:rPr>
              <a:t>Các trang tiếp theo tập trung vào 6 trường CBE và FFCA South để gắn việc chọn trường với điều kiện nhập học và nơi ở.</a:t>
            </a:r>
          </a:p>
        </p:txBody>
      </p:sp>
    </p:spTree>
    <p:extLst>
      <p:ext uri="{BB962C8B-B14F-4D97-AF65-F5344CB8AC3E}">
        <p14:creationId xmlns:p14="http://schemas.microsoft.com/office/powerpoint/2010/main" val="13008228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553FAB4-FC79-4CDB-A96C-75D7FFBAD624}"/>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CÁC TRƯỜNG THPT</a:t>
            </a:r>
          </a:p>
        </p:txBody>
      </p:sp>
      <p:sp>
        <p:nvSpPr>
          <p:cNvPr id="2" name="Rectangle 1">
            <a:extLst>
              <a:ext uri="{FF2B5EF4-FFF2-40B4-BE49-F238E27FC236}">
                <a16:creationId xmlns:a16="http://schemas.microsoft.com/office/drawing/2014/main" id="{47ED659D-EC59-4A43-ADBE-0F09BA0CB6D2}"/>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16</a:t>
            </a:r>
          </a:p>
        </p:txBody>
      </p:sp>
      <p:sp>
        <p:nvSpPr>
          <p:cNvPr id="3" name="Rectangle 2">
            <a:extLst>
              <a:ext uri="{FF2B5EF4-FFF2-40B4-BE49-F238E27FC236}">
                <a16:creationId xmlns:a16="http://schemas.microsoft.com/office/drawing/2014/main" id="{995BAF03-DBE3-476F-961C-228F0CB51E7A}"/>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7 trường THPT (High School) </a:t>
            </a:r>
            <a:r>
              <a:rPr sz="3750">
                <a:solidFill>
                  <a:srgbClr val="084F6A"/>
                </a:solidFill>
                <a:latin typeface="Cambria"/>
                <a:ea typeface="Cambria"/>
                <a:cs typeface="Cambria"/>
              </a:rPr>
              <a:t>công lập nổi </a:t>
            </a:r>
            <a:r>
              <a:rPr sz="3750" b="0">
                <a:solidFill>
                  <a:srgbClr val="084F6A"/>
                </a:solidFill>
                <a:latin typeface="Cambria"/>
                <a:ea typeface="Cambria"/>
                <a:cs typeface="Cambria"/>
              </a:rPr>
              <a:t>bật</a:t>
            </a:r>
            <a:endParaRPr sz="3750" b="0">
              <a:solidFill>
                <a:srgbClr val="702B3F"/>
              </a:solidFill>
              <a:latin typeface="Cambria"/>
              <a:ea typeface="Cambria"/>
              <a:cs typeface="Cambria"/>
            </a:endParaRPr>
          </a:p>
        </p:txBody>
      </p:sp>
      <p:sp>
        <p:nvSpPr>
          <p:cNvPr id="4" name="Rectangle 3">
            <a:extLst>
              <a:ext uri="{FF2B5EF4-FFF2-40B4-BE49-F238E27FC236}">
                <a16:creationId xmlns:a16="http://schemas.microsoft.com/office/drawing/2014/main" id="{78AA67AE-5A75-4FC2-8D41-465C642A4D23}"/>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[31] [2] [44]. Chi tiết trong phần ghi chú.</a:t>
            </a:r>
          </a:p>
        </p:txBody>
      </p:sp>
      <p:pic>
        <p:nvPicPr>
          <p:cNvPr id="18" name="Picture 14"/>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2516A5B2-1AD8-4C02-8CC1-4B815E2852BD}"/>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F77159D4-2A49-4451-AC29-A4D5DE44E317}"/>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graphicFrame>
        <p:nvGraphicFramePr>
          <p:cNvPr id="21" name="Table 18"/>
          <p:cNvGraphicFramePr/>
          <p:nvPr/>
        </p:nvGraphicFramePr>
        <p:xfrm>
          <a:off x="571500" y="1952625"/>
          <a:ext cx="14097000" cy="4524376"/>
        </p:xfrm>
        <a:graphic>
          <a:graphicData uri="http://schemas.openxmlformats.org/drawingml/2006/table">
            <a:tbl>
              <a:tblPr/>
              <a:tblGrid>
                <a:gridCol w="4381500">
                  <a:extLst>
                    <a:ext uri="{9D8B030D-6E8A-4147-A177-3AD203B41FA5}">
                      <a16:colId xmlns:a16="http://schemas.microsoft.com/office/drawing/2014/main" val="20000"/>
                    </a:ext>
                  </a:extLst>
                </a:gridCol>
                <a:gridCol w="1619250">
                  <a:extLst>
                    <a:ext uri="{9D8B030D-6E8A-4147-A177-3AD203B41FA5}">
                      <a16:colId xmlns:a16="http://schemas.microsoft.com/office/drawing/2014/main" val="20001"/>
                    </a:ext>
                  </a:extLst>
                </a:gridCol>
                <a:gridCol w="2095500">
                  <a:extLst>
                    <a:ext uri="{9D8B030D-6E8A-4147-A177-3AD203B41FA5}">
                      <a16:colId xmlns:a16="http://schemas.microsoft.com/office/drawing/2014/main" val="20002"/>
                    </a:ext>
                  </a:extLst>
                </a:gridCol>
                <a:gridCol w="6000750">
                  <a:extLst>
                    <a:ext uri="{9D8B030D-6E8A-4147-A177-3AD203B41FA5}">
                      <a16:colId xmlns:a16="http://schemas.microsoft.com/office/drawing/2014/main" val="20003"/>
                    </a:ext>
                  </a:extLst>
                </a:gridCol>
              </a:tblGrid>
              <a:tr h="565547">
                <a:tc>
                  <a:txBody>
                    <a:bodyPr/>
                    <a:lstStyle/>
                    <a:p>
                      <a:r>
                        <a:rPr sz="2025" b="1">
                          <a:solidFill>
                            <a:srgbClr val="FFFFFF"/>
                          </a:solidFill>
                          <a:latin typeface="Arial"/>
                          <a:ea typeface="Arial"/>
                          <a:cs typeface="Arial"/>
                        </a:rPr>
                        <a:t>Trường</a:t>
                      </a:r>
                    </a:p>
                  </a:txBody>
                  <a:tcPr>
                    <a:solidFill>
                      <a:srgbClr val="084F6A"/>
                    </a:solidFill>
                  </a:tcPr>
                </a:tc>
                <a:tc>
                  <a:txBody>
                    <a:bodyPr/>
                    <a:lstStyle/>
                    <a:p>
                      <a:r>
                        <a:rPr sz="2025" b="1">
                          <a:solidFill>
                            <a:srgbClr val="FFFFFF"/>
                          </a:solidFill>
                          <a:latin typeface="Arial"/>
                          <a:ea typeface="Arial"/>
                          <a:cs typeface="Arial"/>
                        </a:rPr>
                        <a:t>Điểm /10</a:t>
                      </a:r>
                    </a:p>
                  </a:txBody>
                  <a:tcPr>
                    <a:solidFill>
                      <a:srgbClr val="084F6A"/>
                    </a:solidFill>
                  </a:tcPr>
                </a:tc>
                <a:tc>
                  <a:txBody>
                    <a:bodyPr/>
                    <a:lstStyle/>
                    <a:p>
                      <a:r>
                        <a:rPr sz="2025" b="1">
                          <a:solidFill>
                            <a:srgbClr val="FFFFFF"/>
                          </a:solidFill>
                          <a:latin typeface="Arial"/>
                          <a:ea typeface="Arial"/>
                          <a:cs typeface="Arial"/>
                        </a:rPr>
                        <a:t>Hạng Alberta</a:t>
                      </a:r>
                    </a:p>
                  </a:txBody>
                  <a:tcPr>
                    <a:solidFill>
                      <a:srgbClr val="084F6A"/>
                    </a:solidFill>
                  </a:tcPr>
                </a:tc>
                <a:tc>
                  <a:txBody>
                    <a:bodyPr/>
                    <a:lstStyle/>
                    <a:p>
                      <a:r>
                        <a:rPr sz="2025" b="1">
                          <a:solidFill>
                            <a:srgbClr val="FFFFFF"/>
                          </a:solidFill>
                          <a:latin typeface="Arial"/>
                          <a:ea typeface="Arial"/>
                          <a:cs typeface="Arial"/>
                        </a:rPr>
                        <a:t>Chương trình học</a:t>
                      </a:r>
                    </a:p>
                  </a:txBody>
                  <a:tcPr>
                    <a:solidFill>
                      <a:srgbClr val="084F6A"/>
                    </a:solidFill>
                  </a:tcPr>
                </a:tc>
                <a:extLst>
                  <a:ext uri="{0D108BD9-81ED-4DB2-BD59-A6C34878D82A}">
                    <a16:rowId xmlns:a16="http://schemas.microsoft.com/office/drawing/2014/main" val="10000"/>
                  </a:ext>
                </a:extLst>
              </a:tr>
              <a:tr h="565547">
                <a:tc>
                  <a:txBody>
                    <a:bodyPr/>
                    <a:lstStyle/>
                    <a:p>
                      <a:r>
                        <a:rPr sz="2025" b="0">
                          <a:solidFill>
                            <a:srgbClr val="342D2D"/>
                          </a:solidFill>
                          <a:latin typeface="Arial"/>
                          <a:ea typeface="Arial"/>
                          <a:cs typeface="Arial"/>
                        </a:rPr>
                        <a:t>Western Canada</a:t>
                      </a:r>
                    </a:p>
                  </a:txBody>
                  <a:tcPr>
                    <a:solidFill>
                      <a:srgbClr val="E8F0F3"/>
                    </a:solidFill>
                  </a:tcPr>
                </a:tc>
                <a:tc>
                  <a:txBody>
                    <a:bodyPr/>
                    <a:lstStyle/>
                    <a:p>
                      <a:r>
                        <a:rPr sz="2025" b="0">
                          <a:solidFill>
                            <a:srgbClr val="342D2D"/>
                          </a:solidFill>
                          <a:latin typeface="Arial"/>
                          <a:ea typeface="Arial"/>
                          <a:cs typeface="Arial"/>
                        </a:rPr>
                        <a:t>9,0</a:t>
                      </a:r>
                    </a:p>
                  </a:txBody>
                  <a:tcPr>
                    <a:solidFill>
                      <a:srgbClr val="E8F0F3"/>
                    </a:solidFill>
                  </a:tcPr>
                </a:tc>
                <a:tc>
                  <a:txBody>
                    <a:bodyPr/>
                    <a:lstStyle/>
                    <a:p>
                      <a:r>
                        <a:rPr sz="2025" b="0">
                          <a:solidFill>
                            <a:srgbClr val="342D2D"/>
                          </a:solidFill>
                          <a:latin typeface="Arial"/>
                          <a:ea typeface="Arial"/>
                          <a:cs typeface="Arial"/>
                        </a:rPr>
                        <a:t>10</a:t>
                      </a:r>
                    </a:p>
                  </a:txBody>
                  <a:tcPr>
                    <a:solidFill>
                      <a:srgbClr val="E8F0F3"/>
                    </a:solidFill>
                  </a:tcPr>
                </a:tc>
                <a:tc>
                  <a:txBody>
                    <a:bodyPr/>
                    <a:lstStyle/>
                    <a:p>
                      <a:r>
                        <a:rPr sz="2025" b="0">
                          <a:solidFill>
                            <a:srgbClr val="342D2D"/>
                          </a:solidFill>
                          <a:latin typeface="Arial"/>
                          <a:ea typeface="Arial"/>
                          <a:cs typeface="Arial"/>
                        </a:rPr>
                        <a:t>Regular, IB, French Immersion</a:t>
                      </a:r>
                    </a:p>
                  </a:txBody>
                  <a:tcPr>
                    <a:solidFill>
                      <a:srgbClr val="E8F0F3"/>
                    </a:solidFill>
                  </a:tcPr>
                </a:tc>
                <a:extLst>
                  <a:ext uri="{0D108BD9-81ED-4DB2-BD59-A6C34878D82A}">
                    <a16:rowId xmlns:a16="http://schemas.microsoft.com/office/drawing/2014/main" val="10001"/>
                  </a:ext>
                </a:extLst>
              </a:tr>
              <a:tr h="565547">
                <a:tc>
                  <a:txBody>
                    <a:bodyPr/>
                    <a:lstStyle/>
                    <a:p>
                      <a:r>
                        <a:rPr sz="2025" b="0">
                          <a:solidFill>
                            <a:srgbClr val="342D2D"/>
                          </a:solidFill>
                          <a:latin typeface="Arial"/>
                          <a:ea typeface="Arial"/>
                          <a:cs typeface="Arial"/>
                        </a:rPr>
                        <a:t>Ernest Manning</a:t>
                      </a:r>
                    </a:p>
                  </a:txBody>
                  <a:tcPr>
                    <a:solidFill>
                      <a:srgbClr val="FAF6F0"/>
                    </a:solidFill>
                  </a:tcPr>
                </a:tc>
                <a:tc>
                  <a:txBody>
                    <a:bodyPr/>
                    <a:lstStyle/>
                    <a:p>
                      <a:r>
                        <a:rPr sz="2025" b="0">
                          <a:solidFill>
                            <a:srgbClr val="342D2D"/>
                          </a:solidFill>
                          <a:latin typeface="Arial"/>
                          <a:ea typeface="Arial"/>
                          <a:cs typeface="Arial"/>
                        </a:rPr>
                        <a:t>8,9</a:t>
                      </a:r>
                    </a:p>
                  </a:txBody>
                  <a:tcPr>
                    <a:solidFill>
                      <a:srgbClr val="FAF6F0"/>
                    </a:solidFill>
                  </a:tcPr>
                </a:tc>
                <a:tc>
                  <a:txBody>
                    <a:bodyPr/>
                    <a:lstStyle/>
                    <a:p>
                      <a:r>
                        <a:rPr sz="2025" b="0">
                          <a:solidFill>
                            <a:srgbClr val="342D2D"/>
                          </a:solidFill>
                          <a:latin typeface="Arial"/>
                          <a:ea typeface="Arial"/>
                          <a:cs typeface="Arial"/>
                        </a:rPr>
                        <a:t>11</a:t>
                      </a:r>
                    </a:p>
                  </a:txBody>
                  <a:tcPr>
                    <a:solidFill>
                      <a:srgbClr val="FAF6F0"/>
                    </a:solidFill>
                  </a:tcPr>
                </a:tc>
                <a:tc>
                  <a:txBody>
                    <a:bodyPr/>
                    <a:lstStyle/>
                    <a:p>
                      <a:r>
                        <a:rPr sz="2025" b="0">
                          <a:solidFill>
                            <a:srgbClr val="342D2D"/>
                          </a:solidFill>
                          <a:latin typeface="Arial"/>
                          <a:ea typeface="Arial"/>
                          <a:cs typeface="Arial"/>
                        </a:rPr>
                        <a:t>Regular, AP</a:t>
                      </a:r>
                    </a:p>
                  </a:txBody>
                  <a:tcPr>
                    <a:solidFill>
                      <a:srgbClr val="FAF6F0"/>
                    </a:solidFill>
                  </a:tcPr>
                </a:tc>
                <a:extLst>
                  <a:ext uri="{0D108BD9-81ED-4DB2-BD59-A6C34878D82A}">
                    <a16:rowId xmlns:a16="http://schemas.microsoft.com/office/drawing/2014/main" val="10002"/>
                  </a:ext>
                </a:extLst>
              </a:tr>
              <a:tr h="565547">
                <a:tc>
                  <a:txBody>
                    <a:bodyPr/>
                    <a:lstStyle/>
                    <a:p>
                      <a:r>
                        <a:rPr sz="2025" b="0">
                          <a:solidFill>
                            <a:srgbClr val="342D2D"/>
                          </a:solidFill>
                          <a:latin typeface="Arial"/>
                          <a:ea typeface="Arial"/>
                          <a:cs typeface="Arial"/>
                        </a:rPr>
                        <a:t>FFCA South</a:t>
                      </a:r>
                    </a:p>
                  </a:txBody>
                  <a:tcPr>
                    <a:solidFill>
                      <a:srgbClr val="E8F0F3"/>
                    </a:solidFill>
                  </a:tcPr>
                </a:tc>
                <a:tc>
                  <a:txBody>
                    <a:bodyPr/>
                    <a:lstStyle/>
                    <a:p>
                      <a:r>
                        <a:rPr sz="2025" b="0">
                          <a:solidFill>
                            <a:srgbClr val="342D2D"/>
                          </a:solidFill>
                          <a:latin typeface="Arial"/>
                          <a:ea typeface="Arial"/>
                          <a:cs typeface="Arial"/>
                        </a:rPr>
                        <a:t>8,9</a:t>
                      </a:r>
                    </a:p>
                  </a:txBody>
                  <a:tcPr>
                    <a:solidFill>
                      <a:srgbClr val="E8F0F3"/>
                    </a:solidFill>
                  </a:tcPr>
                </a:tc>
                <a:tc>
                  <a:txBody>
                    <a:bodyPr/>
                    <a:lstStyle/>
                    <a:p>
                      <a:r>
                        <a:rPr sz="2025" b="0">
                          <a:solidFill>
                            <a:srgbClr val="342D2D"/>
                          </a:solidFill>
                          <a:latin typeface="Arial"/>
                          <a:ea typeface="Arial"/>
                          <a:cs typeface="Arial"/>
                        </a:rPr>
                        <a:t>11</a:t>
                      </a:r>
                    </a:p>
                  </a:txBody>
                  <a:tcPr>
                    <a:solidFill>
                      <a:srgbClr val="E8F0F3"/>
                    </a:solidFill>
                  </a:tcPr>
                </a:tc>
                <a:tc>
                  <a:txBody>
                    <a:bodyPr/>
                    <a:lstStyle/>
                    <a:p>
                      <a:r>
                        <a:rPr sz="2025" b="0">
                          <a:solidFill>
                            <a:srgbClr val="342D2D"/>
                          </a:solidFill>
                          <a:latin typeface="Arial"/>
                          <a:ea typeface="Arial"/>
                          <a:cs typeface="Arial"/>
                        </a:rPr>
                        <a:t>Charter, tuyển sinh riêng</a:t>
                      </a:r>
                    </a:p>
                  </a:txBody>
                  <a:tcPr>
                    <a:solidFill>
                      <a:srgbClr val="E8F0F3"/>
                    </a:solidFill>
                  </a:tcPr>
                </a:tc>
                <a:extLst>
                  <a:ext uri="{0D108BD9-81ED-4DB2-BD59-A6C34878D82A}">
                    <a16:rowId xmlns:a16="http://schemas.microsoft.com/office/drawing/2014/main" val="10003"/>
                  </a:ext>
                </a:extLst>
              </a:tr>
              <a:tr h="565547">
                <a:tc>
                  <a:txBody>
                    <a:bodyPr/>
                    <a:lstStyle/>
                    <a:p>
                      <a:r>
                        <a:rPr sz="2025" b="0">
                          <a:solidFill>
                            <a:srgbClr val="342D2D"/>
                          </a:solidFill>
                          <a:latin typeface="Arial"/>
                          <a:ea typeface="Arial"/>
                          <a:cs typeface="Arial"/>
                        </a:rPr>
                        <a:t>Dr. E. P. Scarlett</a:t>
                      </a:r>
                    </a:p>
                  </a:txBody>
                  <a:tcPr>
                    <a:solidFill>
                      <a:srgbClr val="FAF6F0"/>
                    </a:solidFill>
                  </a:tcPr>
                </a:tc>
                <a:tc>
                  <a:txBody>
                    <a:bodyPr/>
                    <a:lstStyle/>
                    <a:p>
                      <a:r>
                        <a:rPr sz="2025" b="0">
                          <a:solidFill>
                            <a:srgbClr val="342D2D"/>
                          </a:solidFill>
                          <a:latin typeface="Arial"/>
                          <a:ea typeface="Arial"/>
                          <a:cs typeface="Arial"/>
                        </a:rPr>
                        <a:t>8,8</a:t>
                      </a:r>
                    </a:p>
                  </a:txBody>
                  <a:tcPr>
                    <a:solidFill>
                      <a:srgbClr val="FAF6F0"/>
                    </a:solidFill>
                  </a:tcPr>
                </a:tc>
                <a:tc>
                  <a:txBody>
                    <a:bodyPr/>
                    <a:lstStyle/>
                    <a:p>
                      <a:r>
                        <a:rPr sz="2025" b="0">
                          <a:solidFill>
                            <a:srgbClr val="342D2D"/>
                          </a:solidFill>
                          <a:latin typeface="Arial"/>
                          <a:ea typeface="Arial"/>
                          <a:cs typeface="Arial"/>
                        </a:rPr>
                        <a:t>14</a:t>
                      </a:r>
                    </a:p>
                  </a:txBody>
                  <a:tcPr>
                    <a:solidFill>
                      <a:srgbClr val="FAF6F0"/>
                    </a:solidFill>
                  </a:tcPr>
                </a:tc>
                <a:tc>
                  <a:txBody>
                    <a:bodyPr/>
                    <a:lstStyle/>
                    <a:p>
                      <a:r>
                        <a:rPr sz="2025" b="0">
                          <a:solidFill>
                            <a:srgbClr val="342D2D"/>
                          </a:solidFill>
                          <a:latin typeface="Arial"/>
                          <a:ea typeface="Arial"/>
                          <a:cs typeface="Arial"/>
                        </a:rPr>
                        <a:t>Regular, AP, French Immersion</a:t>
                      </a:r>
                    </a:p>
                  </a:txBody>
                  <a:tcPr>
                    <a:solidFill>
                      <a:srgbClr val="FAF6F0"/>
                    </a:solidFill>
                  </a:tcPr>
                </a:tc>
                <a:extLst>
                  <a:ext uri="{0D108BD9-81ED-4DB2-BD59-A6C34878D82A}">
                    <a16:rowId xmlns:a16="http://schemas.microsoft.com/office/drawing/2014/main" val="10004"/>
                  </a:ext>
                </a:extLst>
              </a:tr>
              <a:tr h="565547">
                <a:tc>
                  <a:txBody>
                    <a:bodyPr/>
                    <a:lstStyle/>
                    <a:p>
                      <a:r>
                        <a:rPr sz="2025" b="0">
                          <a:solidFill>
                            <a:srgbClr val="342D2D"/>
                          </a:solidFill>
                          <a:latin typeface="Arial"/>
                          <a:ea typeface="Arial"/>
                          <a:cs typeface="Arial"/>
                        </a:rPr>
                        <a:t>Sir Winston Churchill</a:t>
                      </a:r>
                    </a:p>
                  </a:txBody>
                  <a:tcPr>
                    <a:solidFill>
                      <a:srgbClr val="E8F0F3"/>
                    </a:solidFill>
                  </a:tcPr>
                </a:tc>
                <a:tc>
                  <a:txBody>
                    <a:bodyPr/>
                    <a:lstStyle/>
                    <a:p>
                      <a:r>
                        <a:rPr sz="2025" b="0">
                          <a:solidFill>
                            <a:srgbClr val="342D2D"/>
                          </a:solidFill>
                          <a:latin typeface="Arial"/>
                          <a:ea typeface="Arial"/>
                          <a:cs typeface="Arial"/>
                        </a:rPr>
                        <a:t>8,6</a:t>
                      </a:r>
                    </a:p>
                  </a:txBody>
                  <a:tcPr>
                    <a:solidFill>
                      <a:srgbClr val="E8F0F3"/>
                    </a:solidFill>
                  </a:tcPr>
                </a:tc>
                <a:tc>
                  <a:txBody>
                    <a:bodyPr/>
                    <a:lstStyle/>
                    <a:p>
                      <a:r>
                        <a:rPr sz="2025" b="0">
                          <a:solidFill>
                            <a:srgbClr val="342D2D"/>
                          </a:solidFill>
                          <a:latin typeface="Arial"/>
                          <a:ea typeface="Arial"/>
                          <a:cs typeface="Arial"/>
                        </a:rPr>
                        <a:t>20</a:t>
                      </a:r>
                    </a:p>
                  </a:txBody>
                  <a:tcPr>
                    <a:solidFill>
                      <a:srgbClr val="E8F0F3"/>
                    </a:solidFill>
                  </a:tcPr>
                </a:tc>
                <a:tc>
                  <a:txBody>
                    <a:bodyPr/>
                    <a:lstStyle/>
                    <a:p>
                      <a:r>
                        <a:rPr sz="2025" b="0">
                          <a:solidFill>
                            <a:srgbClr val="342D2D"/>
                          </a:solidFill>
                          <a:latin typeface="Arial"/>
                          <a:ea typeface="Arial"/>
                          <a:cs typeface="Arial"/>
                        </a:rPr>
                        <a:t>Regular, IB</a:t>
                      </a:r>
                    </a:p>
                  </a:txBody>
                  <a:tcPr>
                    <a:solidFill>
                      <a:srgbClr val="E8F0F3"/>
                    </a:solidFill>
                  </a:tcPr>
                </a:tc>
                <a:extLst>
                  <a:ext uri="{0D108BD9-81ED-4DB2-BD59-A6C34878D82A}">
                    <a16:rowId xmlns:a16="http://schemas.microsoft.com/office/drawing/2014/main" val="10005"/>
                  </a:ext>
                </a:extLst>
              </a:tr>
              <a:tr h="565547">
                <a:tc>
                  <a:txBody>
                    <a:bodyPr/>
                    <a:lstStyle/>
                    <a:p>
                      <a:r>
                        <a:rPr sz="2025" b="0">
                          <a:solidFill>
                            <a:srgbClr val="342D2D"/>
                          </a:solidFill>
                          <a:latin typeface="Arial"/>
                          <a:ea typeface="Arial"/>
                          <a:cs typeface="Arial"/>
                        </a:rPr>
                        <a:t>William Aberhart</a:t>
                      </a:r>
                    </a:p>
                  </a:txBody>
                  <a:tcPr>
                    <a:solidFill>
                      <a:srgbClr val="FAF6F0"/>
                    </a:solidFill>
                  </a:tcPr>
                </a:tc>
                <a:tc>
                  <a:txBody>
                    <a:bodyPr/>
                    <a:lstStyle/>
                    <a:p>
                      <a:r>
                        <a:rPr sz="2025" b="0">
                          <a:solidFill>
                            <a:srgbClr val="342D2D"/>
                          </a:solidFill>
                          <a:latin typeface="Arial"/>
                          <a:ea typeface="Arial"/>
                          <a:cs typeface="Arial"/>
                        </a:rPr>
                        <a:t>8,6</a:t>
                      </a:r>
                    </a:p>
                  </a:txBody>
                  <a:tcPr>
                    <a:solidFill>
                      <a:srgbClr val="FAF6F0"/>
                    </a:solidFill>
                  </a:tcPr>
                </a:tc>
                <a:tc>
                  <a:txBody>
                    <a:bodyPr/>
                    <a:lstStyle/>
                    <a:p>
                      <a:r>
                        <a:rPr sz="2025" b="0">
                          <a:solidFill>
                            <a:srgbClr val="342D2D"/>
                          </a:solidFill>
                          <a:latin typeface="Arial"/>
                          <a:ea typeface="Arial"/>
                          <a:cs typeface="Arial"/>
                        </a:rPr>
                        <a:t>20</a:t>
                      </a:r>
                    </a:p>
                  </a:txBody>
                  <a:tcPr>
                    <a:solidFill>
                      <a:srgbClr val="FAF6F0"/>
                    </a:solidFill>
                  </a:tcPr>
                </a:tc>
                <a:tc>
                  <a:txBody>
                    <a:bodyPr/>
                    <a:lstStyle/>
                    <a:p>
                      <a:r>
                        <a:rPr sz="2025" b="0">
                          <a:solidFill>
                            <a:srgbClr val="342D2D"/>
                          </a:solidFill>
                          <a:latin typeface="Arial"/>
                          <a:ea typeface="Arial"/>
                          <a:cs typeface="Arial"/>
                        </a:rPr>
                        <a:t>Regular, AP, French Immersion</a:t>
                      </a:r>
                    </a:p>
                  </a:txBody>
                  <a:tcPr>
                    <a:solidFill>
                      <a:srgbClr val="FAF6F0"/>
                    </a:solidFill>
                  </a:tcPr>
                </a:tc>
                <a:extLst>
                  <a:ext uri="{0D108BD9-81ED-4DB2-BD59-A6C34878D82A}">
                    <a16:rowId xmlns:a16="http://schemas.microsoft.com/office/drawing/2014/main" val="10006"/>
                  </a:ext>
                </a:extLst>
              </a:tr>
              <a:tr h="565547">
                <a:tc>
                  <a:txBody>
                    <a:bodyPr/>
                    <a:lstStyle/>
                    <a:p>
                      <a:r>
                        <a:rPr sz="2025" b="0">
                          <a:solidFill>
                            <a:srgbClr val="342D2D"/>
                          </a:solidFill>
                          <a:latin typeface="Arial"/>
                          <a:ea typeface="Arial"/>
                          <a:cs typeface="Arial"/>
                        </a:rPr>
                        <a:t>Henry Wise Wood</a:t>
                      </a:r>
                    </a:p>
                  </a:txBody>
                  <a:tcPr>
                    <a:solidFill>
                      <a:srgbClr val="E8F0F3"/>
                    </a:solidFill>
                  </a:tcPr>
                </a:tc>
                <a:tc>
                  <a:txBody>
                    <a:bodyPr/>
                    <a:lstStyle/>
                    <a:p>
                      <a:r>
                        <a:rPr sz="2025" b="0">
                          <a:solidFill>
                            <a:srgbClr val="342D2D"/>
                          </a:solidFill>
                          <a:latin typeface="Arial"/>
                          <a:ea typeface="Arial"/>
                          <a:cs typeface="Arial"/>
                        </a:rPr>
                        <a:t>8,6</a:t>
                      </a:r>
                    </a:p>
                  </a:txBody>
                  <a:tcPr>
                    <a:solidFill>
                      <a:srgbClr val="E8F0F3"/>
                    </a:solidFill>
                  </a:tcPr>
                </a:tc>
                <a:tc>
                  <a:txBody>
                    <a:bodyPr/>
                    <a:lstStyle/>
                    <a:p>
                      <a:r>
                        <a:rPr sz="2025" b="0">
                          <a:solidFill>
                            <a:srgbClr val="342D2D"/>
                          </a:solidFill>
                          <a:latin typeface="Arial"/>
                          <a:ea typeface="Arial"/>
                          <a:cs typeface="Arial"/>
                        </a:rPr>
                        <a:t>20</a:t>
                      </a:r>
                    </a:p>
                  </a:txBody>
                  <a:tcPr>
                    <a:solidFill>
                      <a:srgbClr val="E8F0F3"/>
                    </a:solidFill>
                  </a:tcPr>
                </a:tc>
                <a:tc>
                  <a:txBody>
                    <a:bodyPr/>
                    <a:lstStyle/>
                    <a:p>
                      <a:r>
                        <a:rPr sz="2025" b="0">
                          <a:solidFill>
                            <a:srgbClr val="342D2D"/>
                          </a:solidFill>
                          <a:latin typeface="Arial"/>
                          <a:ea typeface="Arial"/>
                          <a:cs typeface="Arial"/>
                        </a:rPr>
                        <a:t>Regular, IB</a:t>
                      </a:r>
                    </a:p>
                  </a:txBody>
                  <a:tcPr>
                    <a:solidFill>
                      <a:srgbClr val="E8F0F3"/>
                    </a:solidFill>
                  </a:tcPr>
                </a:tc>
                <a:extLst>
                  <a:ext uri="{0D108BD9-81ED-4DB2-BD59-A6C34878D82A}">
                    <a16:rowId xmlns:a16="http://schemas.microsoft.com/office/drawing/2014/main" val="10007"/>
                  </a:ext>
                </a:extLst>
              </a:tr>
            </a:tbl>
          </a:graphicData>
        </a:graphic>
      </p:graphicFrame>
      <p:sp>
        <p:nvSpPr>
          <p:cNvPr id="10" name="Rectangle 9">
            <a:extLst>
              <a:ext uri="{FF2B5EF4-FFF2-40B4-BE49-F238E27FC236}">
                <a16:creationId xmlns:a16="http://schemas.microsoft.com/office/drawing/2014/main" id="{9F897FF7-F378-4725-ACA9-3D7378F6E6F9}"/>
              </a:ext>
            </a:extLst>
          </p:cNvPr>
          <p:cNvSpPr>
            <a:spLocks noGrp="1"/>
          </p:cNvSpPr>
          <p:nvPr/>
        </p:nvSpPr>
        <p:spPr>
          <a:xfrm>
            <a:off x="571500" y="6696075"/>
            <a:ext cx="14049375" cy="619125"/>
          </a:xfrm>
          <a:prstGeom prst="rect">
            <a:avLst/>
          </a:prstGeom>
          <a:noFill/>
          <a:ln w="0">
            <a:noFill/>
          </a:ln>
        </p:spPr>
        <p:txBody>
          <a:bodyPr>
            <a:noAutofit/>
          </a:bodyPr>
          <a:lstStyle/>
          <a:p>
            <a:pPr>
              <a:buNone/>
              <a:defRPr sz="1875" b="0">
                <a:solidFill>
                  <a:srgbClr val="342D2D"/>
                </a:solidFill>
                <a:latin typeface="Arial"/>
                <a:ea typeface="Arial"/>
                <a:cs typeface="Arial"/>
              </a:defRPr>
            </a:pPr>
            <a:r>
              <a:rPr sz="1875" b="0">
                <a:solidFill>
                  <a:srgbClr val="342D2D"/>
                </a:solidFill>
                <a:latin typeface="Arial"/>
                <a:ea typeface="Arial"/>
                <a:cs typeface="Arial"/>
              </a:rPr>
              <a:t>Điểm Fraser 2025, dữ liệu 2023–2024. Trường đồng điểm có thể đồng hạng. Học sinh không cần học IB/AP để học chương trình thông thường tại các trường CBE.</a:t>
            </a:r>
          </a:p>
        </p:txBody>
      </p:sp>
    </p:spTree>
    <p:extLst>
      <p:ext uri="{BB962C8B-B14F-4D97-AF65-F5344CB8AC3E}">
        <p14:creationId xmlns:p14="http://schemas.microsoft.com/office/powerpoint/2010/main" val="384610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47EBDACA-C22D-4D04-9564-7DCD5F3AD4FC}"/>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HỒ SƠ TRƯỜNG THPT</a:t>
            </a:r>
          </a:p>
        </p:txBody>
      </p:sp>
      <p:sp>
        <p:nvSpPr>
          <p:cNvPr id="2" name="Rectangle 1">
            <a:extLst>
              <a:ext uri="{FF2B5EF4-FFF2-40B4-BE49-F238E27FC236}">
                <a16:creationId xmlns:a16="http://schemas.microsoft.com/office/drawing/2014/main" id="{651F40D7-20AD-4539-BF0D-E7313D6B56C7}"/>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17</a:t>
            </a:r>
          </a:p>
        </p:txBody>
      </p:sp>
      <p:sp>
        <p:nvSpPr>
          <p:cNvPr id="3" name="Rectangle 2">
            <a:extLst>
              <a:ext uri="{FF2B5EF4-FFF2-40B4-BE49-F238E27FC236}">
                <a16:creationId xmlns:a16="http://schemas.microsoft.com/office/drawing/2014/main" id="{1FF887BA-A0B5-4854-870F-53DD90567D81}"/>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Sir Winston Churchill</a:t>
            </a:r>
          </a:p>
        </p:txBody>
      </p:sp>
      <p:sp>
        <p:nvSpPr>
          <p:cNvPr id="4" name="Rectangle 3">
            <a:extLst>
              <a:ext uri="{FF2B5EF4-FFF2-40B4-BE49-F238E27FC236}">
                <a16:creationId xmlns:a16="http://schemas.microsoft.com/office/drawing/2014/main" id="{BFA64178-7629-49D5-B9E4-63A747A27683}"/>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[2] [32]. Chi tiết trong phần ghi chú.</a:t>
            </a:r>
          </a:p>
        </p:txBody>
      </p:sp>
      <p:pic>
        <p:nvPicPr>
          <p:cNvPr id="28" name="Picture 24"/>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1D466454-DF9A-42AB-A589-E8A857C32212}"/>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95AF8CA0-6F92-4307-9714-E7B952182C95}"/>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1C017A9E-CCED-45AA-82C0-EFC8FAF97227}"/>
              </a:ext>
            </a:extLst>
          </p:cNvPr>
          <p:cNvSpPr>
            <a:spLocks noGrp="1"/>
          </p:cNvSpPr>
          <p:nvPr/>
        </p:nvSpPr>
        <p:spPr>
          <a:xfrm>
            <a:off x="571500" y="1543050"/>
            <a:ext cx="13930313" cy="314325"/>
          </a:xfrm>
          <a:prstGeom prst="rect">
            <a:avLst/>
          </a:prstGeom>
          <a:noFill/>
          <a:ln w="0">
            <a:noFill/>
          </a:ln>
        </p:spPr>
        <p:txBody>
          <a:bodyPr>
            <a:noAutofit/>
          </a:bodyPr>
          <a:lstStyle/>
          <a:p>
            <a:pPr>
              <a:buNone/>
              <a:defRPr sz="1800" b="0">
                <a:solidFill>
                  <a:srgbClr val="342D2D"/>
                </a:solidFill>
                <a:latin typeface="Arial"/>
                <a:ea typeface="Arial"/>
                <a:cs typeface="Arial"/>
              </a:defRPr>
            </a:pPr>
            <a:r>
              <a:rPr sz="1800" b="0">
                <a:solidFill>
                  <a:srgbClr val="342D2D"/>
                </a:solidFill>
                <a:latin typeface="Arial"/>
                <a:ea typeface="Arial"/>
                <a:cs typeface="Arial"/>
              </a:rPr>
              <a:t>Northwest Calgary, 5220 Northland Drive NW</a:t>
            </a:r>
          </a:p>
        </p:txBody>
      </p:sp>
      <p:sp>
        <p:nvSpPr>
          <p:cNvPr id="10" name="Rectangle 9">
            <a:extLst>
              <a:ext uri="{FF2B5EF4-FFF2-40B4-BE49-F238E27FC236}">
                <a16:creationId xmlns:a16="http://schemas.microsoft.com/office/drawing/2014/main" id="{A07ADC05-3286-4748-9E3A-0F14F496FD56}"/>
              </a:ext>
            </a:extLst>
          </p:cNvPr>
          <p:cNvSpPr>
            <a:spLocks noGrp="1"/>
          </p:cNvSpPr>
          <p:nvPr/>
        </p:nvSpPr>
        <p:spPr>
          <a:xfrm>
            <a:off x="571500" y="2015490"/>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Chương trình tại Sir Winston Churchill</a:t>
            </a:r>
          </a:p>
        </p:txBody>
      </p:sp>
      <p:sp>
        <p:nvSpPr>
          <p:cNvPr id="11" name="Rectangle 10">
            <a:extLst>
              <a:ext uri="{FF2B5EF4-FFF2-40B4-BE49-F238E27FC236}">
                <a16:creationId xmlns:a16="http://schemas.microsoft.com/office/drawing/2014/main" id="{5A790071-0AEF-4A95-91D5-BAB77B815937}"/>
              </a:ext>
            </a:extLst>
          </p:cNvPr>
          <p:cNvSpPr>
            <a:spLocks noGrp="1"/>
          </p:cNvSpPr>
          <p:nvPr/>
        </p:nvSpPr>
        <p:spPr>
          <a:xfrm>
            <a:off x="571500" y="2319338"/>
            <a:ext cx="8382000" cy="838200"/>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Trường công lập có cả chương trình thông thường và IB. Phù hợp để tìm hiểu khi gia đình muốn giữ lựa chọn IB nhưng chưa muốn quyết định toàn bộ lộ trình quá sớm.</a:t>
            </a:r>
          </a:p>
        </p:txBody>
      </p:sp>
      <p:sp>
        <p:nvSpPr>
          <p:cNvPr id="12" name="Rectangle 11">
            <a:extLst>
              <a:ext uri="{FF2B5EF4-FFF2-40B4-BE49-F238E27FC236}">
                <a16:creationId xmlns:a16="http://schemas.microsoft.com/office/drawing/2014/main" id="{F9DC2233-C6F0-4011-BF15-D528B1D58C71}"/>
              </a:ext>
            </a:extLst>
          </p:cNvPr>
          <p:cNvSpPr>
            <a:spLocks noGrp="1"/>
          </p:cNvSpPr>
          <p:nvPr/>
        </p:nvSpPr>
        <p:spPr>
          <a:xfrm>
            <a:off x="571500" y="3199448"/>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Điều kiện học tại Sir Winston Churchill</a:t>
            </a:r>
          </a:p>
        </p:txBody>
      </p:sp>
      <p:sp>
        <p:nvSpPr>
          <p:cNvPr id="13" name="Rectangle 12">
            <a:extLst>
              <a:ext uri="{FF2B5EF4-FFF2-40B4-BE49-F238E27FC236}">
                <a16:creationId xmlns:a16="http://schemas.microsoft.com/office/drawing/2014/main" id="{00A8AA4E-E8BF-4B38-B16E-E09963303DA0}"/>
              </a:ext>
            </a:extLst>
          </p:cNvPr>
          <p:cNvSpPr>
            <a:spLocks noGrp="1"/>
          </p:cNvSpPr>
          <p:nvPr/>
        </p:nvSpPr>
        <p:spPr>
          <a:xfrm>
            <a:off x="571500" y="3503295"/>
            <a:ext cx="8382000" cy="890588"/>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Regular: đăng ký theo địa chỉ đúng tuyến. IB: kiểm tra riêng tuyến IB, làm thủ tục chuyển trường nếu cần và chọn môn chuẩn bị ở lớp 10.</a:t>
            </a:r>
          </a:p>
        </p:txBody>
      </p:sp>
      <p:sp>
        <p:nvSpPr>
          <p:cNvPr id="14" name="Rectangle 13">
            <a:extLst>
              <a:ext uri="{FF2B5EF4-FFF2-40B4-BE49-F238E27FC236}">
                <a16:creationId xmlns:a16="http://schemas.microsoft.com/office/drawing/2014/main" id="{0D5599E9-E042-432E-A46A-BF32FD32EDA2}"/>
              </a:ext>
            </a:extLst>
          </p:cNvPr>
          <p:cNvSpPr>
            <a:spLocks noGrp="1"/>
          </p:cNvSpPr>
          <p:nvPr/>
        </p:nvSpPr>
        <p:spPr>
          <a:xfrm>
            <a:off x="571500" y="4435793"/>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Chuẩn bị chương trình nâng cao</a:t>
            </a:r>
          </a:p>
        </p:txBody>
      </p:sp>
      <p:sp>
        <p:nvSpPr>
          <p:cNvPr id="15" name="Rectangle 14">
            <a:extLst>
              <a:ext uri="{FF2B5EF4-FFF2-40B4-BE49-F238E27FC236}">
                <a16:creationId xmlns:a16="http://schemas.microsoft.com/office/drawing/2014/main" id="{F2B6E8A0-AC71-4784-BB1C-0F48879DE424}"/>
              </a:ext>
            </a:extLst>
          </p:cNvPr>
          <p:cNvSpPr>
            <a:spLocks noGrp="1"/>
          </p:cNvSpPr>
          <p:nvPr/>
        </p:nvSpPr>
        <p:spPr>
          <a:xfrm>
            <a:off x="571500" y="4739640"/>
            <a:ext cx="8382000" cy="995363"/>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Nếu dự định học IB Toán/Khoa học hoặc Full Diploma, cần sắp xếp môn phù hợp học kỳ một lớp 10. Trường nhận hồ sơ IB tháng 11, xét tổ hợp môn và khuyến nghị giáo viên.</a:t>
            </a:r>
          </a:p>
        </p:txBody>
      </p:sp>
      <p:sp>
        <p:nvSpPr>
          <p:cNvPr id="16" name="Rectangle 15">
            <a:extLst>
              <a:ext uri="{FF2B5EF4-FFF2-40B4-BE49-F238E27FC236}">
                <a16:creationId xmlns:a16="http://schemas.microsoft.com/office/drawing/2014/main" id="{43BB8B13-E58B-4020-A78B-CF9E5AE6656D}"/>
              </a:ext>
            </a:extLst>
          </p:cNvPr>
          <p:cNvSpPr>
            <a:spLocks noGrp="1"/>
          </p:cNvSpPr>
          <p:nvPr/>
        </p:nvSpPr>
        <p:spPr>
          <a:xfrm>
            <a:off x="571500" y="5776913"/>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Khu dân cư tham khảo: Sir Winston Churchill</a:t>
            </a:r>
          </a:p>
        </p:txBody>
      </p:sp>
      <p:sp>
        <p:nvSpPr>
          <p:cNvPr id="17" name="Rectangle 16">
            <a:extLst>
              <a:ext uri="{FF2B5EF4-FFF2-40B4-BE49-F238E27FC236}">
                <a16:creationId xmlns:a16="http://schemas.microsoft.com/office/drawing/2014/main" id="{B49C163E-9859-4B09-9753-05EF1B391735}"/>
              </a:ext>
            </a:extLst>
          </p:cNvPr>
          <p:cNvSpPr>
            <a:spLocks noGrp="1"/>
          </p:cNvSpPr>
          <p:nvPr/>
        </p:nvSpPr>
        <p:spPr>
          <a:xfrm>
            <a:off x="571500" y="6080760"/>
            <a:ext cx="8382000" cy="649605"/>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Brentwood, Dalhousie, Edgemont, Hamptons, Nolan Hill, Sherwood, Varsity và một phần Charleswood.</a:t>
            </a:r>
          </a:p>
        </p:txBody>
      </p:sp>
      <p:sp>
        <p:nvSpPr>
          <p:cNvPr id="18" name="Rectangle 17">
            <a:extLst>
              <a:ext uri="{FF2B5EF4-FFF2-40B4-BE49-F238E27FC236}">
                <a16:creationId xmlns:a16="http://schemas.microsoft.com/office/drawing/2014/main" id="{9CF01AF4-4B71-459C-A69F-F0CCDC5B4D96}"/>
              </a:ext>
            </a:extLst>
          </p:cNvPr>
          <p:cNvSpPr>
            <a:spLocks noGrp="1"/>
          </p:cNvSpPr>
          <p:nvPr/>
        </p:nvSpPr>
        <p:spPr>
          <a:xfrm>
            <a:off x="9382125" y="6091238"/>
            <a:ext cx="5238750" cy="922020"/>
          </a:xfrm>
          <a:prstGeom prst="rect">
            <a:avLst/>
          </a:prstGeom>
          <a:noFill/>
          <a:ln w="0">
            <a:noFill/>
          </a:ln>
        </p:spPr>
        <p:txBody>
          <a:bodyPr>
            <a:noAutofit/>
          </a:bodyPr>
          <a:lstStyle/>
          <a:p>
            <a:pPr>
              <a:buNone/>
              <a:defRPr sz="1653" b="1">
                <a:solidFill>
                  <a:srgbClr val="084F6A"/>
                </a:solidFill>
                <a:latin typeface="Arial"/>
                <a:ea typeface="Arial"/>
                <a:cs typeface="Arial"/>
              </a:defRPr>
            </a:pPr>
            <a:r>
              <a:rPr sz="1653" b="1">
                <a:solidFill>
                  <a:srgbClr val="084F6A"/>
                </a:solidFill>
                <a:latin typeface="Arial"/>
                <a:ea typeface="Arial"/>
                <a:cs typeface="Arial"/>
              </a:rPr>
              <a:t>Charleswood có ranh giới chia tuyến. Hãy tra đúng số nhà trước khi kết luận trường của các bạn.</a:t>
            </a:r>
          </a:p>
        </p:txBody>
      </p:sp>
      <p:sp>
        <p:nvSpPr>
          <p:cNvPr id="19" name="Rectangle 18">
            <a:extLst>
              <a:ext uri="{FF2B5EF4-FFF2-40B4-BE49-F238E27FC236}">
                <a16:creationId xmlns:a16="http://schemas.microsoft.com/office/drawing/2014/main" id="{26920128-B9FE-4609-BF86-3325A4A64173}"/>
              </a:ext>
            </a:extLst>
          </p:cNvPr>
          <p:cNvSpPr>
            <a:spLocks noGrp="1"/>
          </p:cNvSpPr>
          <p:nvPr/>
        </p:nvSpPr>
        <p:spPr>
          <a:xfrm>
            <a:off x="9382125" y="1581150"/>
            <a:ext cx="5238750" cy="381000"/>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Churchill / Regular 2026–27</a:t>
            </a:r>
          </a:p>
        </p:txBody>
      </p:sp>
      <p:pic>
        <p:nvPicPr>
          <p:cNvPr id="42" name="Picture 39"/>
          <p:cNvPicPr>
            <a:picLocks noChangeAspect="1"/>
          </p:cNvPicPr>
          <p:nvPr/>
        </p:nvPicPr>
        <p:blipFill>
          <a:blip r:embed="rId4"/>
          <a:stretch/>
        </p:blipFill>
        <p:spPr>
          <a:xfrm>
            <a:off x="10102690" y="1952625"/>
            <a:ext cx="3797621" cy="4191000"/>
          </a:xfrm>
          <a:prstGeom prst="rect">
            <a:avLst/>
          </a:prstGeom>
        </p:spPr>
      </p:pic>
    </p:spTree>
    <p:extLst>
      <p:ext uri="{BB962C8B-B14F-4D97-AF65-F5344CB8AC3E}">
        <p14:creationId xmlns:p14="http://schemas.microsoft.com/office/powerpoint/2010/main" val="18760512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E468AE9C-B132-42F0-8135-85A2FBE0F8EA}"/>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HỒ SƠ TRƯỜNG THPT</a:t>
            </a:r>
          </a:p>
        </p:txBody>
      </p:sp>
      <p:sp>
        <p:nvSpPr>
          <p:cNvPr id="2" name="Rectangle 1">
            <a:extLst>
              <a:ext uri="{FF2B5EF4-FFF2-40B4-BE49-F238E27FC236}">
                <a16:creationId xmlns:a16="http://schemas.microsoft.com/office/drawing/2014/main" id="{AA28504E-17A7-4214-BC8C-1669C04FA549}"/>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18</a:t>
            </a:r>
          </a:p>
        </p:txBody>
      </p:sp>
      <p:sp>
        <p:nvSpPr>
          <p:cNvPr id="3" name="Rectangle 2">
            <a:extLst>
              <a:ext uri="{FF2B5EF4-FFF2-40B4-BE49-F238E27FC236}">
                <a16:creationId xmlns:a16="http://schemas.microsoft.com/office/drawing/2014/main" id="{3F927BDC-6AB7-4B0B-91E6-6C36F53CC963}"/>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Henry Wise Wood</a:t>
            </a:r>
          </a:p>
        </p:txBody>
      </p:sp>
      <p:sp>
        <p:nvSpPr>
          <p:cNvPr id="4" name="Rectangle 3">
            <a:extLst>
              <a:ext uri="{FF2B5EF4-FFF2-40B4-BE49-F238E27FC236}">
                <a16:creationId xmlns:a16="http://schemas.microsoft.com/office/drawing/2014/main" id="{CAC0439D-52FA-48A2-851B-AD0C5EB703F5}"/>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[2] [33] [34] [48]. Chi tiết trong phần ghi chú.</a:t>
            </a:r>
          </a:p>
        </p:txBody>
      </p:sp>
      <p:pic>
        <p:nvPicPr>
          <p:cNvPr id="28" name="Picture 24"/>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74E8B781-7335-4A65-8A60-EC9EE0D8F12B}"/>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77382C1C-9488-4E04-895B-774A26ADB161}"/>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A55D10A6-710E-4BB6-AF4A-708F7ADF0AA2}"/>
              </a:ext>
            </a:extLst>
          </p:cNvPr>
          <p:cNvSpPr>
            <a:spLocks noGrp="1"/>
          </p:cNvSpPr>
          <p:nvPr/>
        </p:nvSpPr>
        <p:spPr>
          <a:xfrm>
            <a:off x="571500" y="1543050"/>
            <a:ext cx="13930313" cy="314325"/>
          </a:xfrm>
          <a:prstGeom prst="rect">
            <a:avLst/>
          </a:prstGeom>
          <a:noFill/>
          <a:ln w="0">
            <a:noFill/>
          </a:ln>
        </p:spPr>
        <p:txBody>
          <a:bodyPr>
            <a:noAutofit/>
          </a:bodyPr>
          <a:lstStyle/>
          <a:p>
            <a:pPr>
              <a:buNone/>
              <a:defRPr sz="1800" b="0">
                <a:solidFill>
                  <a:srgbClr val="342D2D"/>
                </a:solidFill>
                <a:latin typeface="Arial"/>
                <a:ea typeface="Arial"/>
                <a:cs typeface="Arial"/>
              </a:defRPr>
            </a:pPr>
            <a:r>
              <a:rPr sz="1800" b="0">
                <a:solidFill>
                  <a:srgbClr val="342D2D"/>
                </a:solidFill>
                <a:latin typeface="Arial"/>
                <a:ea typeface="Arial"/>
                <a:cs typeface="Arial"/>
              </a:rPr>
              <a:t>Southwest Calgary, 910 75 Avenue SW</a:t>
            </a:r>
          </a:p>
        </p:txBody>
      </p:sp>
      <p:sp>
        <p:nvSpPr>
          <p:cNvPr id="10" name="Rectangle 9">
            <a:extLst>
              <a:ext uri="{FF2B5EF4-FFF2-40B4-BE49-F238E27FC236}">
                <a16:creationId xmlns:a16="http://schemas.microsoft.com/office/drawing/2014/main" id="{61D58FF1-3428-4E00-8987-E06117B0E44E}"/>
              </a:ext>
            </a:extLst>
          </p:cNvPr>
          <p:cNvSpPr>
            <a:spLocks noGrp="1"/>
          </p:cNvSpPr>
          <p:nvPr/>
        </p:nvSpPr>
        <p:spPr>
          <a:xfrm>
            <a:off x="571500" y="2015490"/>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Chương trình tại Henry Wise Wood</a:t>
            </a:r>
          </a:p>
        </p:txBody>
      </p:sp>
      <p:sp>
        <p:nvSpPr>
          <p:cNvPr id="11" name="Rectangle 10">
            <a:extLst>
              <a:ext uri="{FF2B5EF4-FFF2-40B4-BE49-F238E27FC236}">
                <a16:creationId xmlns:a16="http://schemas.microsoft.com/office/drawing/2014/main" id="{E7AEE570-4C58-474E-867D-8D98CAFAD2C3}"/>
              </a:ext>
            </a:extLst>
          </p:cNvPr>
          <p:cNvSpPr>
            <a:spLocks noGrp="1"/>
          </p:cNvSpPr>
          <p:nvPr/>
        </p:nvSpPr>
        <p:spPr>
          <a:xfrm>
            <a:off x="571500" y="2319338"/>
            <a:ext cx="8382000" cy="838200"/>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Có chương trình thông thường và IB. Trường cũng có GATE, nhưng đây là lựa chọn riêng dành cho học sinh được xác định có nhu cầu gifted.</a:t>
            </a:r>
          </a:p>
        </p:txBody>
      </p:sp>
      <p:sp>
        <p:nvSpPr>
          <p:cNvPr id="12" name="Rectangle 11">
            <a:extLst>
              <a:ext uri="{FF2B5EF4-FFF2-40B4-BE49-F238E27FC236}">
                <a16:creationId xmlns:a16="http://schemas.microsoft.com/office/drawing/2014/main" id="{79DE7AC6-7146-42D1-9FA6-10329D8E848E}"/>
              </a:ext>
            </a:extLst>
          </p:cNvPr>
          <p:cNvSpPr>
            <a:spLocks noGrp="1"/>
          </p:cNvSpPr>
          <p:nvPr/>
        </p:nvSpPr>
        <p:spPr>
          <a:xfrm>
            <a:off x="571500" y="3199448"/>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Điều kiện học tại Henry Wise Wood</a:t>
            </a:r>
          </a:p>
        </p:txBody>
      </p:sp>
      <p:sp>
        <p:nvSpPr>
          <p:cNvPr id="13" name="Rectangle 12">
            <a:extLst>
              <a:ext uri="{FF2B5EF4-FFF2-40B4-BE49-F238E27FC236}">
                <a16:creationId xmlns:a16="http://schemas.microsoft.com/office/drawing/2014/main" id="{8394D513-B873-48C0-8B3E-4487612551BC}"/>
              </a:ext>
            </a:extLst>
          </p:cNvPr>
          <p:cNvSpPr>
            <a:spLocks noGrp="1"/>
          </p:cNvSpPr>
          <p:nvPr/>
        </p:nvSpPr>
        <p:spPr>
          <a:xfrm>
            <a:off x="571500" y="3503295"/>
            <a:ext cx="8382000" cy="890588"/>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Regular: theo địa chỉ phân tuyến. IB: gửi Expression of Interest và học bạ theo hướng dẫn trường, đồng thời làm hồ sơ chuyển trường nếu được yêu cầu.</a:t>
            </a:r>
          </a:p>
        </p:txBody>
      </p:sp>
      <p:sp>
        <p:nvSpPr>
          <p:cNvPr id="14" name="Rectangle 13">
            <a:extLst>
              <a:ext uri="{FF2B5EF4-FFF2-40B4-BE49-F238E27FC236}">
                <a16:creationId xmlns:a16="http://schemas.microsoft.com/office/drawing/2014/main" id="{67EA3067-728D-47B3-BCBF-FD605330917C}"/>
              </a:ext>
            </a:extLst>
          </p:cNvPr>
          <p:cNvSpPr>
            <a:spLocks noGrp="1"/>
          </p:cNvSpPr>
          <p:nvPr/>
        </p:nvSpPr>
        <p:spPr>
          <a:xfrm>
            <a:off x="571500" y="4435793"/>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Chuẩn bị chương trình nâng cao</a:t>
            </a:r>
          </a:p>
        </p:txBody>
      </p:sp>
      <p:sp>
        <p:nvSpPr>
          <p:cNvPr id="15" name="Rectangle 14">
            <a:extLst>
              <a:ext uri="{FF2B5EF4-FFF2-40B4-BE49-F238E27FC236}">
                <a16:creationId xmlns:a16="http://schemas.microsoft.com/office/drawing/2014/main" id="{2D39380D-DB7D-41E4-B51B-318C8E24B334}"/>
              </a:ext>
            </a:extLst>
          </p:cNvPr>
          <p:cNvSpPr>
            <a:spLocks noGrp="1"/>
          </p:cNvSpPr>
          <p:nvPr/>
        </p:nvSpPr>
        <p:spPr>
          <a:xfrm>
            <a:off x="571500" y="4739640"/>
            <a:ext cx="8382000" cy="995363"/>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Phiếu môn học 2026–27 có English 10H, Math 10H và Science 10H chuẩn bị cho IB. Một số chuỗi môn IB bắt đầu ngay trong lớp 10, nên cần lên kế hoạch từ lớp 9.</a:t>
            </a:r>
          </a:p>
        </p:txBody>
      </p:sp>
      <p:sp>
        <p:nvSpPr>
          <p:cNvPr id="16" name="Rectangle 15">
            <a:extLst>
              <a:ext uri="{FF2B5EF4-FFF2-40B4-BE49-F238E27FC236}">
                <a16:creationId xmlns:a16="http://schemas.microsoft.com/office/drawing/2014/main" id="{5AF7F6AB-24E4-4C02-9B18-609818FA414E}"/>
              </a:ext>
            </a:extLst>
          </p:cNvPr>
          <p:cNvSpPr>
            <a:spLocks noGrp="1"/>
          </p:cNvSpPr>
          <p:nvPr/>
        </p:nvSpPr>
        <p:spPr>
          <a:xfrm>
            <a:off x="571500" y="5776913"/>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Khu dân cư tham khảo: Henry Wise Wood</a:t>
            </a:r>
          </a:p>
        </p:txBody>
      </p:sp>
      <p:sp>
        <p:nvSpPr>
          <p:cNvPr id="17" name="Rectangle 16">
            <a:extLst>
              <a:ext uri="{FF2B5EF4-FFF2-40B4-BE49-F238E27FC236}">
                <a16:creationId xmlns:a16="http://schemas.microsoft.com/office/drawing/2014/main" id="{B7D1CAB7-B597-4ED2-9E7C-FCF0B27486DD}"/>
              </a:ext>
            </a:extLst>
          </p:cNvPr>
          <p:cNvSpPr>
            <a:spLocks noGrp="1"/>
          </p:cNvSpPr>
          <p:nvPr/>
        </p:nvSpPr>
        <p:spPr>
          <a:xfrm>
            <a:off x="571500" y="6080760"/>
            <a:ext cx="8382000" cy="649605"/>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Haysboro, Kingsland, Chinook Park, Kelvin Grove, Bayview, Braeside, Oakridge, Palliser, Woodbine, Woodlands, Ogden, Riverbend.</a:t>
            </a:r>
          </a:p>
        </p:txBody>
      </p:sp>
      <p:sp>
        <p:nvSpPr>
          <p:cNvPr id="18" name="Rectangle 17">
            <a:extLst>
              <a:ext uri="{FF2B5EF4-FFF2-40B4-BE49-F238E27FC236}">
                <a16:creationId xmlns:a16="http://schemas.microsoft.com/office/drawing/2014/main" id="{45F268C3-78E9-4983-A149-B3544A8FA519}"/>
              </a:ext>
            </a:extLst>
          </p:cNvPr>
          <p:cNvSpPr>
            <a:spLocks noGrp="1"/>
          </p:cNvSpPr>
          <p:nvPr/>
        </p:nvSpPr>
        <p:spPr>
          <a:xfrm>
            <a:off x="9382125" y="6091238"/>
            <a:ext cx="5238750" cy="922020"/>
          </a:xfrm>
          <a:prstGeom prst="rect">
            <a:avLst/>
          </a:prstGeom>
          <a:noFill/>
          <a:ln w="0">
            <a:noFill/>
          </a:ln>
        </p:spPr>
        <p:txBody>
          <a:bodyPr>
            <a:noAutofit/>
          </a:bodyPr>
          <a:lstStyle/>
          <a:p>
            <a:pPr>
              <a:buNone/>
              <a:defRPr sz="1653" b="1">
                <a:solidFill>
                  <a:srgbClr val="084F6A"/>
                </a:solidFill>
                <a:latin typeface="Arial"/>
                <a:ea typeface="Arial"/>
                <a:cs typeface="Arial"/>
              </a:defRPr>
            </a:pPr>
            <a:r>
              <a:rPr sz="1653" b="1">
                <a:solidFill>
                  <a:srgbClr val="084F6A"/>
                </a:solidFill>
                <a:latin typeface="Arial"/>
                <a:ea typeface="Arial"/>
                <a:cs typeface="Arial"/>
              </a:rPr>
              <a:t>Tuyến IB rộng hơn tuyến Regular. Nhà ở ngoài vùng Regular chưa đủ để loại trừ hoặc khẳng định khả năng học IB tại trường.</a:t>
            </a:r>
          </a:p>
        </p:txBody>
      </p:sp>
      <p:sp>
        <p:nvSpPr>
          <p:cNvPr id="19" name="Rectangle 18">
            <a:extLst>
              <a:ext uri="{FF2B5EF4-FFF2-40B4-BE49-F238E27FC236}">
                <a16:creationId xmlns:a16="http://schemas.microsoft.com/office/drawing/2014/main" id="{214F9906-F003-4D9B-B2C0-6B3975B4B818}"/>
              </a:ext>
            </a:extLst>
          </p:cNvPr>
          <p:cNvSpPr>
            <a:spLocks noGrp="1"/>
          </p:cNvSpPr>
          <p:nvPr/>
        </p:nvSpPr>
        <p:spPr>
          <a:xfrm>
            <a:off x="9382125" y="1581150"/>
            <a:ext cx="5238750" cy="381000"/>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Henry Wise Wood / Regular 2026–27</a:t>
            </a:r>
          </a:p>
        </p:txBody>
      </p:sp>
      <p:pic>
        <p:nvPicPr>
          <p:cNvPr id="42" name="Picture 39"/>
          <p:cNvPicPr>
            <a:picLocks noChangeAspect="1"/>
          </p:cNvPicPr>
          <p:nvPr/>
        </p:nvPicPr>
        <p:blipFill>
          <a:blip r:embed="rId4"/>
          <a:stretch/>
        </p:blipFill>
        <p:spPr>
          <a:xfrm>
            <a:off x="10102690" y="1952625"/>
            <a:ext cx="3797621" cy="4191000"/>
          </a:xfrm>
          <a:prstGeom prst="rect">
            <a:avLst/>
          </a:prstGeom>
        </p:spPr>
      </p:pic>
    </p:spTree>
    <p:extLst>
      <p:ext uri="{BB962C8B-B14F-4D97-AF65-F5344CB8AC3E}">
        <p14:creationId xmlns:p14="http://schemas.microsoft.com/office/powerpoint/2010/main" val="2017589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550F1C63-7162-45D2-B718-9B082D6BE6DE}"/>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HỒ SƠ TRƯỜNG THPT</a:t>
            </a:r>
          </a:p>
        </p:txBody>
      </p:sp>
      <p:sp>
        <p:nvSpPr>
          <p:cNvPr id="2" name="Rectangle 1">
            <a:extLst>
              <a:ext uri="{FF2B5EF4-FFF2-40B4-BE49-F238E27FC236}">
                <a16:creationId xmlns:a16="http://schemas.microsoft.com/office/drawing/2014/main" id="{6AE38009-9C5F-43E7-84E2-249C306EEF21}"/>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19</a:t>
            </a:r>
          </a:p>
        </p:txBody>
      </p:sp>
      <p:sp>
        <p:nvSpPr>
          <p:cNvPr id="3" name="Rectangle 2">
            <a:extLst>
              <a:ext uri="{FF2B5EF4-FFF2-40B4-BE49-F238E27FC236}">
                <a16:creationId xmlns:a16="http://schemas.microsoft.com/office/drawing/2014/main" id="{583629A1-683A-4F29-ADAF-952E4374F088}"/>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Western Canada</a:t>
            </a:r>
          </a:p>
        </p:txBody>
      </p:sp>
      <p:sp>
        <p:nvSpPr>
          <p:cNvPr id="4" name="Rectangle 3">
            <a:extLst>
              <a:ext uri="{FF2B5EF4-FFF2-40B4-BE49-F238E27FC236}">
                <a16:creationId xmlns:a16="http://schemas.microsoft.com/office/drawing/2014/main" id="{5E4B89D0-10E8-4478-89FB-70B57F72867A}"/>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[2] [35] [36] [37]. Chi tiết trong phần ghi chú.</a:t>
            </a:r>
          </a:p>
        </p:txBody>
      </p:sp>
      <p:pic>
        <p:nvPicPr>
          <p:cNvPr id="28" name="Picture 24"/>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3B2D5E1E-E318-4FED-B3AA-5433BDEA1CCC}"/>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660770C1-9F53-497F-8F02-D79819EAAA98}"/>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7CF6594E-55AF-4F02-BBAD-33CDC7EED1DE}"/>
              </a:ext>
            </a:extLst>
          </p:cNvPr>
          <p:cNvSpPr>
            <a:spLocks noGrp="1"/>
          </p:cNvSpPr>
          <p:nvPr/>
        </p:nvSpPr>
        <p:spPr>
          <a:xfrm>
            <a:off x="571500" y="1543050"/>
            <a:ext cx="13930313" cy="314325"/>
          </a:xfrm>
          <a:prstGeom prst="rect">
            <a:avLst/>
          </a:prstGeom>
          <a:noFill/>
          <a:ln w="0">
            <a:noFill/>
          </a:ln>
        </p:spPr>
        <p:txBody>
          <a:bodyPr>
            <a:noAutofit/>
          </a:bodyPr>
          <a:lstStyle/>
          <a:p>
            <a:pPr>
              <a:buNone/>
              <a:defRPr sz="1800" b="0">
                <a:solidFill>
                  <a:srgbClr val="342D2D"/>
                </a:solidFill>
                <a:latin typeface="Arial"/>
                <a:ea typeface="Arial"/>
                <a:cs typeface="Arial"/>
              </a:defRPr>
            </a:pPr>
            <a:r>
              <a:rPr sz="1800" b="0">
                <a:solidFill>
                  <a:srgbClr val="342D2D"/>
                </a:solidFill>
                <a:latin typeface="Arial"/>
                <a:ea typeface="Arial"/>
                <a:cs typeface="Arial"/>
              </a:rPr>
              <a:t>Central Calgary, 641 17 Avenue SW</a:t>
            </a:r>
          </a:p>
        </p:txBody>
      </p:sp>
      <p:sp>
        <p:nvSpPr>
          <p:cNvPr id="10" name="Rectangle 9">
            <a:extLst>
              <a:ext uri="{FF2B5EF4-FFF2-40B4-BE49-F238E27FC236}">
                <a16:creationId xmlns:a16="http://schemas.microsoft.com/office/drawing/2014/main" id="{4855BCBD-F9F7-451F-95EA-E136C9651050}"/>
              </a:ext>
            </a:extLst>
          </p:cNvPr>
          <p:cNvSpPr>
            <a:spLocks noGrp="1"/>
          </p:cNvSpPr>
          <p:nvPr/>
        </p:nvSpPr>
        <p:spPr>
          <a:xfrm>
            <a:off x="571500" y="2015490"/>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Chương trình tại Western Canada</a:t>
            </a:r>
          </a:p>
        </p:txBody>
      </p:sp>
      <p:sp>
        <p:nvSpPr>
          <p:cNvPr id="11" name="Rectangle 10">
            <a:extLst>
              <a:ext uri="{FF2B5EF4-FFF2-40B4-BE49-F238E27FC236}">
                <a16:creationId xmlns:a16="http://schemas.microsoft.com/office/drawing/2014/main" id="{11AAF1B4-5ADD-4B9E-A213-C84D762FDAFB}"/>
              </a:ext>
            </a:extLst>
          </p:cNvPr>
          <p:cNvSpPr>
            <a:spLocks noGrp="1"/>
          </p:cNvSpPr>
          <p:nvPr/>
        </p:nvSpPr>
        <p:spPr>
          <a:xfrm>
            <a:off x="571500" y="2319338"/>
            <a:ext cx="8382000" cy="838200"/>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Có chương trình thông thường, IB và French Immersion, bao gồm lựa chọn IB bằng tiếng Pháp. Đáng tìm hiểu nếu các bạn muốn tiếp tục lộ trình song ngữ ở THPT.</a:t>
            </a:r>
          </a:p>
        </p:txBody>
      </p:sp>
      <p:sp>
        <p:nvSpPr>
          <p:cNvPr id="12" name="Rectangle 11">
            <a:extLst>
              <a:ext uri="{FF2B5EF4-FFF2-40B4-BE49-F238E27FC236}">
                <a16:creationId xmlns:a16="http://schemas.microsoft.com/office/drawing/2014/main" id="{52C49FC8-20BC-41AC-8931-2E117983CD1F}"/>
              </a:ext>
            </a:extLst>
          </p:cNvPr>
          <p:cNvSpPr>
            <a:spLocks noGrp="1"/>
          </p:cNvSpPr>
          <p:nvPr/>
        </p:nvSpPr>
        <p:spPr>
          <a:xfrm>
            <a:off x="571500" y="3199448"/>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Điều kiện học tại Western Canada</a:t>
            </a:r>
          </a:p>
        </p:txBody>
      </p:sp>
      <p:sp>
        <p:nvSpPr>
          <p:cNvPr id="13" name="Rectangle 12">
            <a:extLst>
              <a:ext uri="{FF2B5EF4-FFF2-40B4-BE49-F238E27FC236}">
                <a16:creationId xmlns:a16="http://schemas.microsoft.com/office/drawing/2014/main" id="{ACFDF10F-3453-4F2A-B8B4-A0FCBC7E1E82}"/>
              </a:ext>
            </a:extLst>
          </p:cNvPr>
          <p:cNvSpPr>
            <a:spLocks noGrp="1"/>
          </p:cNvSpPr>
          <p:nvPr/>
        </p:nvSpPr>
        <p:spPr>
          <a:xfrm>
            <a:off x="571500" y="3503295"/>
            <a:ext cx="8382000" cy="890588"/>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Regular: địa chỉ đúng tuyến vẫn cần kiểm tra chỗ học. IB: gửi Expression of Interest và học bạ lớp 9, kể cả khi các bạn đã thuộc tuyến Regular của Western.</a:t>
            </a:r>
          </a:p>
        </p:txBody>
      </p:sp>
      <p:sp>
        <p:nvSpPr>
          <p:cNvPr id="14" name="Rectangle 13">
            <a:extLst>
              <a:ext uri="{FF2B5EF4-FFF2-40B4-BE49-F238E27FC236}">
                <a16:creationId xmlns:a16="http://schemas.microsoft.com/office/drawing/2014/main" id="{DA0EABD8-27D1-4E00-B598-5E0C2759D1AA}"/>
              </a:ext>
            </a:extLst>
          </p:cNvPr>
          <p:cNvSpPr>
            <a:spLocks noGrp="1"/>
          </p:cNvSpPr>
          <p:nvPr/>
        </p:nvSpPr>
        <p:spPr>
          <a:xfrm>
            <a:off x="571500" y="4435793"/>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Chuẩn bị chương trình nâng cao</a:t>
            </a:r>
          </a:p>
        </p:txBody>
      </p:sp>
      <p:sp>
        <p:nvSpPr>
          <p:cNvPr id="15" name="Rectangle 14">
            <a:extLst>
              <a:ext uri="{FF2B5EF4-FFF2-40B4-BE49-F238E27FC236}">
                <a16:creationId xmlns:a16="http://schemas.microsoft.com/office/drawing/2014/main" id="{58F5B7E9-3212-4462-B348-EDFD5FD715EF}"/>
              </a:ext>
            </a:extLst>
          </p:cNvPr>
          <p:cNvSpPr>
            <a:spLocks noGrp="1"/>
          </p:cNvSpPr>
          <p:nvPr/>
        </p:nvSpPr>
        <p:spPr>
          <a:xfrm>
            <a:off x="571500" y="4739640"/>
            <a:ext cx="8382000" cy="995363"/>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Nếu Western không phải trường thông thường của các bạn, cần kiểm tra tuyến IB và thủ tục chuyển trường. Lộ trình môn chuẩn bị bắt đầu từ lớp 10.</a:t>
            </a:r>
          </a:p>
        </p:txBody>
      </p:sp>
      <p:sp>
        <p:nvSpPr>
          <p:cNvPr id="16" name="Rectangle 15">
            <a:extLst>
              <a:ext uri="{FF2B5EF4-FFF2-40B4-BE49-F238E27FC236}">
                <a16:creationId xmlns:a16="http://schemas.microsoft.com/office/drawing/2014/main" id="{7EA4DCD6-5F91-4443-96F2-20BD766F3838}"/>
              </a:ext>
            </a:extLst>
          </p:cNvPr>
          <p:cNvSpPr>
            <a:spLocks noGrp="1"/>
          </p:cNvSpPr>
          <p:nvPr/>
        </p:nvSpPr>
        <p:spPr>
          <a:xfrm>
            <a:off x="571500" y="5776913"/>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Khu dân cư tham khảo: Western Canada</a:t>
            </a:r>
          </a:p>
        </p:txBody>
      </p:sp>
      <p:sp>
        <p:nvSpPr>
          <p:cNvPr id="17" name="Rectangle 16">
            <a:extLst>
              <a:ext uri="{FF2B5EF4-FFF2-40B4-BE49-F238E27FC236}">
                <a16:creationId xmlns:a16="http://schemas.microsoft.com/office/drawing/2014/main" id="{578D8366-5DDC-4FB6-A450-D06EEEA72A3F}"/>
              </a:ext>
            </a:extLst>
          </p:cNvPr>
          <p:cNvSpPr>
            <a:spLocks noGrp="1"/>
          </p:cNvSpPr>
          <p:nvPr/>
        </p:nvSpPr>
        <p:spPr>
          <a:xfrm>
            <a:off x="571500" y="6080760"/>
            <a:ext cx="8382000" cy="649605"/>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Beltline, Bankview, Cliff Bungalow, Mission, Lower/Upper Mount Royal, Elbow Park, Elboya, Rideau Park, Roxboro, Ramsay, Inglewood.</a:t>
            </a:r>
          </a:p>
        </p:txBody>
      </p:sp>
      <p:sp>
        <p:nvSpPr>
          <p:cNvPr id="18" name="Rectangle 17">
            <a:extLst>
              <a:ext uri="{FF2B5EF4-FFF2-40B4-BE49-F238E27FC236}">
                <a16:creationId xmlns:a16="http://schemas.microsoft.com/office/drawing/2014/main" id="{184DBCAF-3E2A-424C-A971-05C441F71EBA}"/>
              </a:ext>
            </a:extLst>
          </p:cNvPr>
          <p:cNvSpPr>
            <a:spLocks noGrp="1"/>
          </p:cNvSpPr>
          <p:nvPr/>
        </p:nvSpPr>
        <p:spPr>
          <a:xfrm>
            <a:off x="9382125" y="6091238"/>
            <a:ext cx="5238750" cy="922020"/>
          </a:xfrm>
          <a:prstGeom prst="rect">
            <a:avLst/>
          </a:prstGeom>
          <a:noFill/>
          <a:ln w="0">
            <a:noFill/>
          </a:ln>
        </p:spPr>
        <p:txBody>
          <a:bodyPr>
            <a:noAutofit/>
          </a:bodyPr>
          <a:lstStyle/>
          <a:p>
            <a:pPr>
              <a:buNone/>
              <a:defRPr sz="1653" b="1">
                <a:solidFill>
                  <a:srgbClr val="084F6A"/>
                </a:solidFill>
                <a:latin typeface="Arial"/>
                <a:ea typeface="Arial"/>
                <a:cs typeface="Arial"/>
              </a:defRPr>
            </a:pPr>
            <a:r>
              <a:rPr sz="1653" b="1">
                <a:solidFill>
                  <a:srgbClr val="084F6A"/>
                </a:solidFill>
                <a:latin typeface="Arial"/>
                <a:ea typeface="Arial"/>
                <a:cs typeface="Arial"/>
              </a:rPr>
              <a:t>Regular có overflow tới Queen Elizabeth. Thông báo 6/2026 đang xem xét phương án tương lai, chưa quyết định thay đổi ranh giới.</a:t>
            </a:r>
          </a:p>
        </p:txBody>
      </p:sp>
      <p:sp>
        <p:nvSpPr>
          <p:cNvPr id="19" name="Rectangle 18">
            <a:extLst>
              <a:ext uri="{FF2B5EF4-FFF2-40B4-BE49-F238E27FC236}">
                <a16:creationId xmlns:a16="http://schemas.microsoft.com/office/drawing/2014/main" id="{F4FA5EEC-B7E7-491E-A379-F256134A264F}"/>
              </a:ext>
            </a:extLst>
          </p:cNvPr>
          <p:cNvSpPr>
            <a:spLocks noGrp="1"/>
          </p:cNvSpPr>
          <p:nvPr/>
        </p:nvSpPr>
        <p:spPr>
          <a:xfrm>
            <a:off x="9382125" y="1581150"/>
            <a:ext cx="5238750" cy="381000"/>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Western Canada / Regular 2026–27</a:t>
            </a:r>
          </a:p>
        </p:txBody>
      </p:sp>
      <p:pic>
        <p:nvPicPr>
          <p:cNvPr id="42" name="Picture 39"/>
          <p:cNvPicPr>
            <a:picLocks noChangeAspect="1"/>
          </p:cNvPicPr>
          <p:nvPr/>
        </p:nvPicPr>
        <p:blipFill>
          <a:blip r:embed="rId4"/>
          <a:stretch/>
        </p:blipFill>
        <p:spPr>
          <a:xfrm>
            <a:off x="10102690" y="1952625"/>
            <a:ext cx="3797621" cy="4191000"/>
          </a:xfrm>
          <a:prstGeom prst="rect">
            <a:avLst/>
          </a:prstGeom>
        </p:spPr>
      </p:pic>
    </p:spTree>
    <p:extLst>
      <p:ext uri="{BB962C8B-B14F-4D97-AF65-F5344CB8AC3E}">
        <p14:creationId xmlns:p14="http://schemas.microsoft.com/office/powerpoint/2010/main" val="848604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4C3B353-C513-4AA1-85CA-B64F965B97E1}"/>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HỒ SƠ TRƯỜNG THPT</a:t>
            </a:r>
          </a:p>
        </p:txBody>
      </p:sp>
      <p:sp>
        <p:nvSpPr>
          <p:cNvPr id="2" name="Rectangle 1">
            <a:extLst>
              <a:ext uri="{FF2B5EF4-FFF2-40B4-BE49-F238E27FC236}">
                <a16:creationId xmlns:a16="http://schemas.microsoft.com/office/drawing/2014/main" id="{73CEADAA-0C9B-4EEC-A75F-24D4AF1361DA}"/>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20</a:t>
            </a:r>
          </a:p>
        </p:txBody>
      </p:sp>
      <p:sp>
        <p:nvSpPr>
          <p:cNvPr id="3" name="Rectangle 2">
            <a:extLst>
              <a:ext uri="{FF2B5EF4-FFF2-40B4-BE49-F238E27FC236}">
                <a16:creationId xmlns:a16="http://schemas.microsoft.com/office/drawing/2014/main" id="{380F9852-D83B-482B-B920-A2F164760922}"/>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Dr. E. P. Scarlett</a:t>
            </a:r>
          </a:p>
        </p:txBody>
      </p:sp>
      <p:sp>
        <p:nvSpPr>
          <p:cNvPr id="4" name="Rectangle 3">
            <a:extLst>
              <a:ext uri="{FF2B5EF4-FFF2-40B4-BE49-F238E27FC236}">
                <a16:creationId xmlns:a16="http://schemas.microsoft.com/office/drawing/2014/main" id="{AD7E8634-1EAC-40A3-B71F-EBBECFC93F72}"/>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[2] [38] [39] [13]. Chi tiết trong phần ghi chú.</a:t>
            </a:r>
          </a:p>
        </p:txBody>
      </p:sp>
      <p:pic>
        <p:nvPicPr>
          <p:cNvPr id="28" name="Picture 24"/>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EF9CBEAE-6409-47BE-A97F-5B2E019153E4}"/>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E04E1D97-AD02-4ABC-A226-879068EA80B9}"/>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9377D3BD-C072-4AF5-996F-03BEA21E0022}"/>
              </a:ext>
            </a:extLst>
          </p:cNvPr>
          <p:cNvSpPr>
            <a:spLocks noGrp="1"/>
          </p:cNvSpPr>
          <p:nvPr/>
        </p:nvSpPr>
        <p:spPr>
          <a:xfrm>
            <a:off x="571500" y="1543050"/>
            <a:ext cx="13930313" cy="314325"/>
          </a:xfrm>
          <a:prstGeom prst="rect">
            <a:avLst/>
          </a:prstGeom>
          <a:noFill/>
          <a:ln w="0">
            <a:noFill/>
          </a:ln>
        </p:spPr>
        <p:txBody>
          <a:bodyPr>
            <a:noAutofit/>
          </a:bodyPr>
          <a:lstStyle/>
          <a:p>
            <a:pPr>
              <a:buNone/>
              <a:defRPr sz="1800" b="0">
                <a:solidFill>
                  <a:srgbClr val="342D2D"/>
                </a:solidFill>
                <a:latin typeface="Arial"/>
                <a:ea typeface="Arial"/>
                <a:cs typeface="Arial"/>
              </a:defRPr>
            </a:pPr>
            <a:r>
              <a:rPr sz="1800" b="0">
                <a:solidFill>
                  <a:srgbClr val="342D2D"/>
                </a:solidFill>
                <a:latin typeface="Arial"/>
                <a:ea typeface="Arial"/>
                <a:cs typeface="Arial"/>
              </a:rPr>
              <a:t>South Calgary, 220 Canterbury Drive SW</a:t>
            </a:r>
          </a:p>
        </p:txBody>
      </p:sp>
      <p:sp>
        <p:nvSpPr>
          <p:cNvPr id="10" name="Rectangle 9">
            <a:extLst>
              <a:ext uri="{FF2B5EF4-FFF2-40B4-BE49-F238E27FC236}">
                <a16:creationId xmlns:a16="http://schemas.microsoft.com/office/drawing/2014/main" id="{BF353E74-63DA-497E-94BB-317DFB26BA13}"/>
              </a:ext>
            </a:extLst>
          </p:cNvPr>
          <p:cNvSpPr>
            <a:spLocks noGrp="1"/>
          </p:cNvSpPr>
          <p:nvPr/>
        </p:nvSpPr>
        <p:spPr>
          <a:xfrm>
            <a:off x="571500" y="2015490"/>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Chương trình tại Dr. E. P. Scarlett</a:t>
            </a:r>
          </a:p>
        </p:txBody>
      </p:sp>
      <p:sp>
        <p:nvSpPr>
          <p:cNvPr id="11" name="Rectangle 10">
            <a:extLst>
              <a:ext uri="{FF2B5EF4-FFF2-40B4-BE49-F238E27FC236}">
                <a16:creationId xmlns:a16="http://schemas.microsoft.com/office/drawing/2014/main" id="{08226A49-415F-416F-A80F-B169D9D8F211}"/>
              </a:ext>
            </a:extLst>
          </p:cNvPr>
          <p:cNvSpPr>
            <a:spLocks noGrp="1"/>
          </p:cNvSpPr>
          <p:nvPr/>
        </p:nvSpPr>
        <p:spPr>
          <a:xfrm>
            <a:off x="571500" y="2319338"/>
            <a:ext cx="8382000" cy="838200"/>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Có chương trình thông thường, AP và French Immersion. AP cho phép các bạn học nâng cao theo các môn mình mạnh, thay vì phải chọn một tổ hợp rộng như Full IB.</a:t>
            </a:r>
          </a:p>
        </p:txBody>
      </p:sp>
      <p:sp>
        <p:nvSpPr>
          <p:cNvPr id="12" name="Rectangle 11">
            <a:extLst>
              <a:ext uri="{FF2B5EF4-FFF2-40B4-BE49-F238E27FC236}">
                <a16:creationId xmlns:a16="http://schemas.microsoft.com/office/drawing/2014/main" id="{82A9D1D6-DE80-4AFC-A14B-E358369F6A22}"/>
              </a:ext>
            </a:extLst>
          </p:cNvPr>
          <p:cNvSpPr>
            <a:spLocks noGrp="1"/>
          </p:cNvSpPr>
          <p:nvPr/>
        </p:nvSpPr>
        <p:spPr>
          <a:xfrm>
            <a:off x="571500" y="3199448"/>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Điều kiện học tại Dr. E. P. Scarlett</a:t>
            </a:r>
          </a:p>
        </p:txBody>
      </p:sp>
      <p:sp>
        <p:nvSpPr>
          <p:cNvPr id="13" name="Rectangle 12">
            <a:extLst>
              <a:ext uri="{FF2B5EF4-FFF2-40B4-BE49-F238E27FC236}">
                <a16:creationId xmlns:a16="http://schemas.microsoft.com/office/drawing/2014/main" id="{5160151F-61DE-4B74-B1ED-53854068AA42}"/>
              </a:ext>
            </a:extLst>
          </p:cNvPr>
          <p:cNvSpPr>
            <a:spLocks noGrp="1"/>
          </p:cNvSpPr>
          <p:nvPr/>
        </p:nvSpPr>
        <p:spPr>
          <a:xfrm>
            <a:off x="571500" y="3503295"/>
            <a:ext cx="8382000" cy="890588"/>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Regular: theo địa chỉ đúng tuyến. AP: chọn lớp chuẩn bị và đáp ứng yêu cầu của môn. French Immersion phải kiểm tra tuyến và quá trình học tiếng Pháp phù hợp.</a:t>
            </a:r>
          </a:p>
        </p:txBody>
      </p:sp>
      <p:sp>
        <p:nvSpPr>
          <p:cNvPr id="14" name="Rectangle 13">
            <a:extLst>
              <a:ext uri="{FF2B5EF4-FFF2-40B4-BE49-F238E27FC236}">
                <a16:creationId xmlns:a16="http://schemas.microsoft.com/office/drawing/2014/main" id="{04422468-F6A9-46A2-88D5-12BE083C4291}"/>
              </a:ext>
            </a:extLst>
          </p:cNvPr>
          <p:cNvSpPr>
            <a:spLocks noGrp="1"/>
          </p:cNvSpPr>
          <p:nvPr/>
        </p:nvSpPr>
        <p:spPr>
          <a:xfrm>
            <a:off x="571500" y="4435793"/>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Chuẩn bị chương trình nâng cao</a:t>
            </a:r>
          </a:p>
        </p:txBody>
      </p:sp>
      <p:sp>
        <p:nvSpPr>
          <p:cNvPr id="15" name="Rectangle 14">
            <a:extLst>
              <a:ext uri="{FF2B5EF4-FFF2-40B4-BE49-F238E27FC236}">
                <a16:creationId xmlns:a16="http://schemas.microsoft.com/office/drawing/2014/main" id="{ED93FE37-274B-442E-987A-933C71DB480E}"/>
              </a:ext>
            </a:extLst>
          </p:cNvPr>
          <p:cNvSpPr>
            <a:spLocks noGrp="1"/>
          </p:cNvSpPr>
          <p:nvPr/>
        </p:nvSpPr>
        <p:spPr>
          <a:xfrm>
            <a:off x="571500" y="4739640"/>
            <a:ext cx="8382000" cy="995363"/>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Ví dụ Math 10C AP khuyến nghị học sinh đạt mức Xuất sắc (Excellent) ở Toán lớp 9. Chuỗi AP có thể bắt đầu từ lớp 10, kỳ thi ở lớp 11 hoặc 12 tùy môn.</a:t>
            </a:r>
          </a:p>
        </p:txBody>
      </p:sp>
      <p:sp>
        <p:nvSpPr>
          <p:cNvPr id="16" name="Rectangle 15">
            <a:extLst>
              <a:ext uri="{FF2B5EF4-FFF2-40B4-BE49-F238E27FC236}">
                <a16:creationId xmlns:a16="http://schemas.microsoft.com/office/drawing/2014/main" id="{E9AF8D77-3DA5-4035-B8A8-4DBCC77820C5}"/>
              </a:ext>
            </a:extLst>
          </p:cNvPr>
          <p:cNvSpPr>
            <a:spLocks noGrp="1"/>
          </p:cNvSpPr>
          <p:nvPr/>
        </p:nvSpPr>
        <p:spPr>
          <a:xfrm>
            <a:off x="571500" y="5776913"/>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Khu dân cư tham khảo: Dr. E. P. Scarlett</a:t>
            </a:r>
          </a:p>
        </p:txBody>
      </p:sp>
      <p:sp>
        <p:nvSpPr>
          <p:cNvPr id="17" name="Rectangle 16">
            <a:extLst>
              <a:ext uri="{FF2B5EF4-FFF2-40B4-BE49-F238E27FC236}">
                <a16:creationId xmlns:a16="http://schemas.microsoft.com/office/drawing/2014/main" id="{35878547-AFFD-4C46-9C74-8435F6AB83AA}"/>
              </a:ext>
            </a:extLst>
          </p:cNvPr>
          <p:cNvSpPr>
            <a:spLocks noGrp="1"/>
          </p:cNvSpPr>
          <p:nvPr/>
        </p:nvSpPr>
        <p:spPr>
          <a:xfrm>
            <a:off x="571500" y="6080760"/>
            <a:ext cx="8382000" cy="649605"/>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Bonavista Downs, Lake Bonavista, Canyon Meadows, Southwood, Evergreen, Silverado, Belmont, Yorkville, Legacy, Wolf Willow.</a:t>
            </a:r>
          </a:p>
        </p:txBody>
      </p:sp>
      <p:sp>
        <p:nvSpPr>
          <p:cNvPr id="18" name="Rectangle 17">
            <a:extLst>
              <a:ext uri="{FF2B5EF4-FFF2-40B4-BE49-F238E27FC236}">
                <a16:creationId xmlns:a16="http://schemas.microsoft.com/office/drawing/2014/main" id="{854C3D4B-01F1-4EBB-82FB-C036D26450FC}"/>
              </a:ext>
            </a:extLst>
          </p:cNvPr>
          <p:cNvSpPr>
            <a:spLocks noGrp="1"/>
          </p:cNvSpPr>
          <p:nvPr/>
        </p:nvSpPr>
        <p:spPr>
          <a:xfrm>
            <a:off x="9382125" y="6091238"/>
            <a:ext cx="5238750" cy="922020"/>
          </a:xfrm>
          <a:prstGeom prst="rect">
            <a:avLst/>
          </a:prstGeom>
          <a:noFill/>
          <a:ln w="0">
            <a:noFill/>
          </a:ln>
        </p:spPr>
        <p:txBody>
          <a:bodyPr>
            <a:noAutofit/>
          </a:bodyPr>
          <a:lstStyle/>
          <a:p>
            <a:pPr>
              <a:buNone/>
              <a:defRPr sz="1653" b="1">
                <a:solidFill>
                  <a:srgbClr val="084F6A"/>
                </a:solidFill>
                <a:latin typeface="Arial"/>
                <a:ea typeface="Arial"/>
                <a:cs typeface="Arial"/>
              </a:defRPr>
            </a:pPr>
            <a:r>
              <a:rPr sz="1653" b="1">
                <a:solidFill>
                  <a:srgbClr val="084F6A"/>
                </a:solidFill>
                <a:latin typeface="Arial"/>
                <a:ea typeface="Arial"/>
                <a:cs typeface="Arial"/>
              </a:rPr>
              <a:t>Các khu phía nam cách trường khá khác nhau. Hãy thử tuyến đi học thực tế, nhất là khi các bạn ở lại trường để học hoặc sinh hoạt ngoại khóa.</a:t>
            </a:r>
          </a:p>
        </p:txBody>
      </p:sp>
      <p:sp>
        <p:nvSpPr>
          <p:cNvPr id="19" name="Rectangle 18">
            <a:extLst>
              <a:ext uri="{FF2B5EF4-FFF2-40B4-BE49-F238E27FC236}">
                <a16:creationId xmlns:a16="http://schemas.microsoft.com/office/drawing/2014/main" id="{D68ACC7B-9630-4448-BACC-65DE4C2A24FC}"/>
              </a:ext>
            </a:extLst>
          </p:cNvPr>
          <p:cNvSpPr>
            <a:spLocks noGrp="1"/>
          </p:cNvSpPr>
          <p:nvPr/>
        </p:nvSpPr>
        <p:spPr>
          <a:xfrm>
            <a:off x="9382125" y="1581150"/>
            <a:ext cx="5238750" cy="381000"/>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Scarlett / Regular 2026–27</a:t>
            </a:r>
          </a:p>
        </p:txBody>
      </p:sp>
      <p:pic>
        <p:nvPicPr>
          <p:cNvPr id="42" name="Picture 39"/>
          <p:cNvPicPr>
            <a:picLocks noChangeAspect="1"/>
          </p:cNvPicPr>
          <p:nvPr/>
        </p:nvPicPr>
        <p:blipFill>
          <a:blip r:embed="rId4"/>
          <a:stretch/>
        </p:blipFill>
        <p:spPr>
          <a:xfrm>
            <a:off x="10102690" y="1952625"/>
            <a:ext cx="3797621" cy="4191000"/>
          </a:xfrm>
          <a:prstGeom prst="rect">
            <a:avLst/>
          </a:prstGeom>
        </p:spPr>
      </p:pic>
    </p:spTree>
    <p:extLst>
      <p:ext uri="{BB962C8B-B14F-4D97-AF65-F5344CB8AC3E}">
        <p14:creationId xmlns:p14="http://schemas.microsoft.com/office/powerpoint/2010/main" val="2035106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6299302-54F5-47FE-A85B-E24A89FC0CD9}"/>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HỒ SƠ TRƯỜNG THPT</a:t>
            </a:r>
          </a:p>
        </p:txBody>
      </p:sp>
      <p:sp>
        <p:nvSpPr>
          <p:cNvPr id="2" name="Rectangle 1">
            <a:extLst>
              <a:ext uri="{FF2B5EF4-FFF2-40B4-BE49-F238E27FC236}">
                <a16:creationId xmlns:a16="http://schemas.microsoft.com/office/drawing/2014/main" id="{0BE5F7E6-787E-47CB-BBEB-110B0BFF0001}"/>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21</a:t>
            </a:r>
          </a:p>
        </p:txBody>
      </p:sp>
      <p:sp>
        <p:nvSpPr>
          <p:cNvPr id="3" name="Rectangle 2">
            <a:extLst>
              <a:ext uri="{FF2B5EF4-FFF2-40B4-BE49-F238E27FC236}">
                <a16:creationId xmlns:a16="http://schemas.microsoft.com/office/drawing/2014/main" id="{064499D1-BE1E-4387-9F38-EA8E769A6B08}"/>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Ernest Manning</a:t>
            </a:r>
          </a:p>
        </p:txBody>
      </p:sp>
      <p:sp>
        <p:nvSpPr>
          <p:cNvPr id="4" name="Rectangle 3">
            <a:extLst>
              <a:ext uri="{FF2B5EF4-FFF2-40B4-BE49-F238E27FC236}">
                <a16:creationId xmlns:a16="http://schemas.microsoft.com/office/drawing/2014/main" id="{2E3FE7BA-0BAB-4224-82FE-6D449B0A4F65}"/>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[2] [40] [41] [20]. Chi tiết trong phần ghi chú.</a:t>
            </a:r>
          </a:p>
        </p:txBody>
      </p:sp>
      <p:pic>
        <p:nvPicPr>
          <p:cNvPr id="28" name="Picture 24"/>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0EEBD6EB-477E-40FE-8226-7C6C4D385F80}"/>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D8589266-7B25-451A-8882-C09D051E5BB4}"/>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D0AA7882-DF04-4173-A438-3125E2479D53}"/>
              </a:ext>
            </a:extLst>
          </p:cNvPr>
          <p:cNvSpPr>
            <a:spLocks noGrp="1"/>
          </p:cNvSpPr>
          <p:nvPr/>
        </p:nvSpPr>
        <p:spPr>
          <a:xfrm>
            <a:off x="571500" y="1543050"/>
            <a:ext cx="13930313" cy="314325"/>
          </a:xfrm>
          <a:prstGeom prst="rect">
            <a:avLst/>
          </a:prstGeom>
          <a:noFill/>
          <a:ln w="0">
            <a:noFill/>
          </a:ln>
        </p:spPr>
        <p:txBody>
          <a:bodyPr>
            <a:noAutofit/>
          </a:bodyPr>
          <a:lstStyle/>
          <a:p>
            <a:pPr>
              <a:buNone/>
              <a:defRPr sz="1800" b="0">
                <a:solidFill>
                  <a:srgbClr val="342D2D"/>
                </a:solidFill>
                <a:latin typeface="Arial"/>
                <a:ea typeface="Arial"/>
                <a:cs typeface="Arial"/>
              </a:defRPr>
            </a:pPr>
            <a:r>
              <a:rPr sz="1800" b="0">
                <a:solidFill>
                  <a:srgbClr val="342D2D"/>
                </a:solidFill>
                <a:latin typeface="Arial"/>
                <a:ea typeface="Arial"/>
                <a:cs typeface="Arial"/>
              </a:rPr>
              <a:t>West Calgary, 20 Springborough Boulevard SW</a:t>
            </a:r>
          </a:p>
        </p:txBody>
      </p:sp>
      <p:sp>
        <p:nvSpPr>
          <p:cNvPr id="10" name="Rectangle 9">
            <a:extLst>
              <a:ext uri="{FF2B5EF4-FFF2-40B4-BE49-F238E27FC236}">
                <a16:creationId xmlns:a16="http://schemas.microsoft.com/office/drawing/2014/main" id="{F033850D-290E-4963-B3E4-3A6B7012E826}"/>
              </a:ext>
            </a:extLst>
          </p:cNvPr>
          <p:cNvSpPr>
            <a:spLocks noGrp="1"/>
          </p:cNvSpPr>
          <p:nvPr/>
        </p:nvSpPr>
        <p:spPr>
          <a:xfrm>
            <a:off x="571500" y="2015490"/>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Chương trình tại Ernest Manning</a:t>
            </a:r>
          </a:p>
        </p:txBody>
      </p:sp>
      <p:sp>
        <p:nvSpPr>
          <p:cNvPr id="11" name="Rectangle 10">
            <a:extLst>
              <a:ext uri="{FF2B5EF4-FFF2-40B4-BE49-F238E27FC236}">
                <a16:creationId xmlns:a16="http://schemas.microsoft.com/office/drawing/2014/main" id="{77E4762F-8623-48B5-BC06-11572D3BBB51}"/>
              </a:ext>
            </a:extLst>
          </p:cNvPr>
          <p:cNvSpPr>
            <a:spLocks noGrp="1"/>
          </p:cNvSpPr>
          <p:nvPr/>
        </p:nvSpPr>
        <p:spPr>
          <a:xfrm>
            <a:off x="571500" y="2319338"/>
            <a:ext cx="8382000" cy="838200"/>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Có chương trình thông thường và AP. Gia đình có thể cân nhắc nếu các bạn muốn học sâu theo môn và vẫn giữ sự linh hoạt trong việc chọn các môn còn lại.</a:t>
            </a:r>
          </a:p>
        </p:txBody>
      </p:sp>
      <p:sp>
        <p:nvSpPr>
          <p:cNvPr id="12" name="Rectangle 11">
            <a:extLst>
              <a:ext uri="{FF2B5EF4-FFF2-40B4-BE49-F238E27FC236}">
                <a16:creationId xmlns:a16="http://schemas.microsoft.com/office/drawing/2014/main" id="{E3757B2B-3935-408A-8A73-24796DCCFA99}"/>
              </a:ext>
            </a:extLst>
          </p:cNvPr>
          <p:cNvSpPr>
            <a:spLocks noGrp="1"/>
          </p:cNvSpPr>
          <p:nvPr/>
        </p:nvSpPr>
        <p:spPr>
          <a:xfrm>
            <a:off x="571500" y="3199448"/>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Điều kiện học tại Ernest Manning</a:t>
            </a:r>
          </a:p>
        </p:txBody>
      </p:sp>
      <p:sp>
        <p:nvSpPr>
          <p:cNvPr id="13" name="Rectangle 12">
            <a:extLst>
              <a:ext uri="{FF2B5EF4-FFF2-40B4-BE49-F238E27FC236}">
                <a16:creationId xmlns:a16="http://schemas.microsoft.com/office/drawing/2014/main" id="{8FB500E5-A2D3-4840-8FE6-4AEE25B3A8E4}"/>
              </a:ext>
            </a:extLst>
          </p:cNvPr>
          <p:cNvSpPr>
            <a:spLocks noGrp="1"/>
          </p:cNvSpPr>
          <p:nvPr/>
        </p:nvSpPr>
        <p:spPr>
          <a:xfrm>
            <a:off x="571500" y="3503295"/>
            <a:ext cx="8382000" cy="890588"/>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Regular: theo địa chỉ phân tuyến. AP: liên hệ trường để chọn chuỗi môn phù hợp. Việc có AP không tự động cho phép học sinh ngoài tuyến chuyển vào trường.</a:t>
            </a:r>
          </a:p>
        </p:txBody>
      </p:sp>
      <p:sp>
        <p:nvSpPr>
          <p:cNvPr id="14" name="Rectangle 13">
            <a:extLst>
              <a:ext uri="{FF2B5EF4-FFF2-40B4-BE49-F238E27FC236}">
                <a16:creationId xmlns:a16="http://schemas.microsoft.com/office/drawing/2014/main" id="{DCE43D3F-C48A-4A10-9DC4-360460B6078B}"/>
              </a:ext>
            </a:extLst>
          </p:cNvPr>
          <p:cNvSpPr>
            <a:spLocks noGrp="1"/>
          </p:cNvSpPr>
          <p:nvPr/>
        </p:nvSpPr>
        <p:spPr>
          <a:xfrm>
            <a:off x="571500" y="4435793"/>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Chuẩn bị chương trình nâng cao</a:t>
            </a:r>
          </a:p>
        </p:txBody>
      </p:sp>
      <p:sp>
        <p:nvSpPr>
          <p:cNvPr id="15" name="Rectangle 14">
            <a:extLst>
              <a:ext uri="{FF2B5EF4-FFF2-40B4-BE49-F238E27FC236}">
                <a16:creationId xmlns:a16="http://schemas.microsoft.com/office/drawing/2014/main" id="{5A66F8FE-BC56-4D60-9D69-66B5ACE5BB9E}"/>
              </a:ext>
            </a:extLst>
          </p:cNvPr>
          <p:cNvSpPr>
            <a:spLocks noGrp="1"/>
          </p:cNvSpPr>
          <p:nvPr/>
        </p:nvSpPr>
        <p:spPr>
          <a:xfrm>
            <a:off x="571500" y="4739640"/>
            <a:ext cx="8382000" cy="995363"/>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Ví dụ lộ trình Sinh học có Science 10 AP-Cohort, rồi chuỗi Biology 20/30/35 AP. Trường hướng dẫn có thể học chuỗi này ở lớp 11 hoặc 12.</a:t>
            </a:r>
          </a:p>
        </p:txBody>
      </p:sp>
      <p:sp>
        <p:nvSpPr>
          <p:cNvPr id="16" name="Rectangle 15">
            <a:extLst>
              <a:ext uri="{FF2B5EF4-FFF2-40B4-BE49-F238E27FC236}">
                <a16:creationId xmlns:a16="http://schemas.microsoft.com/office/drawing/2014/main" id="{32FAEFAE-AC27-4244-A67C-829C61CACC9F}"/>
              </a:ext>
            </a:extLst>
          </p:cNvPr>
          <p:cNvSpPr>
            <a:spLocks noGrp="1"/>
          </p:cNvSpPr>
          <p:nvPr/>
        </p:nvSpPr>
        <p:spPr>
          <a:xfrm>
            <a:off x="571500" y="5776913"/>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Khu dân cư tham khảo: Ernest Manning</a:t>
            </a:r>
          </a:p>
        </p:txBody>
      </p:sp>
      <p:sp>
        <p:nvSpPr>
          <p:cNvPr id="17" name="Rectangle 16">
            <a:extLst>
              <a:ext uri="{FF2B5EF4-FFF2-40B4-BE49-F238E27FC236}">
                <a16:creationId xmlns:a16="http://schemas.microsoft.com/office/drawing/2014/main" id="{CE074A70-2706-487A-81AA-EF1646D4FBF5}"/>
              </a:ext>
            </a:extLst>
          </p:cNvPr>
          <p:cNvSpPr>
            <a:spLocks noGrp="1"/>
          </p:cNvSpPr>
          <p:nvPr/>
        </p:nvSpPr>
        <p:spPr>
          <a:xfrm>
            <a:off x="571500" y="6080760"/>
            <a:ext cx="8382000" cy="649605"/>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Aspen Woods, Christie Park, Signal Hill, Springbank Hill, Strathcona Park, West Springs.</a:t>
            </a:r>
          </a:p>
        </p:txBody>
      </p:sp>
      <p:sp>
        <p:nvSpPr>
          <p:cNvPr id="18" name="Rectangle 17">
            <a:extLst>
              <a:ext uri="{FF2B5EF4-FFF2-40B4-BE49-F238E27FC236}">
                <a16:creationId xmlns:a16="http://schemas.microsoft.com/office/drawing/2014/main" id="{A4B44E63-1CA1-4699-8AD7-017A361D7AE6}"/>
              </a:ext>
            </a:extLst>
          </p:cNvPr>
          <p:cNvSpPr>
            <a:spLocks noGrp="1"/>
          </p:cNvSpPr>
          <p:nvPr/>
        </p:nvSpPr>
        <p:spPr>
          <a:xfrm>
            <a:off x="9382125" y="6091238"/>
            <a:ext cx="5238750" cy="922020"/>
          </a:xfrm>
          <a:prstGeom prst="rect">
            <a:avLst/>
          </a:prstGeom>
          <a:noFill/>
          <a:ln w="0">
            <a:noFill/>
          </a:ln>
        </p:spPr>
        <p:txBody>
          <a:bodyPr>
            <a:noAutofit/>
          </a:bodyPr>
          <a:lstStyle/>
          <a:p>
            <a:pPr>
              <a:buNone/>
              <a:defRPr sz="1653" b="1">
                <a:solidFill>
                  <a:srgbClr val="084F6A"/>
                </a:solidFill>
                <a:latin typeface="Arial"/>
                <a:ea typeface="Arial"/>
                <a:cs typeface="Arial"/>
              </a:defRPr>
            </a:pPr>
            <a:r>
              <a:rPr sz="1653" b="1">
                <a:solidFill>
                  <a:srgbClr val="084F6A"/>
                </a:solidFill>
                <a:latin typeface="Arial"/>
                <a:ea typeface="Arial"/>
                <a:cs typeface="Arial"/>
              </a:rPr>
              <a:t>Cougar Ridge và Discovery Ridge nằm ngoài vùng Regular trên bản đồ này. Thông báo 6/2025 nêu áp lực sĩ số, cần kiểm tra cập nhật.</a:t>
            </a:r>
          </a:p>
        </p:txBody>
      </p:sp>
      <p:sp>
        <p:nvSpPr>
          <p:cNvPr id="19" name="Rectangle 18">
            <a:extLst>
              <a:ext uri="{FF2B5EF4-FFF2-40B4-BE49-F238E27FC236}">
                <a16:creationId xmlns:a16="http://schemas.microsoft.com/office/drawing/2014/main" id="{95B77600-744F-493A-8B87-3A1A59F34E9C}"/>
              </a:ext>
            </a:extLst>
          </p:cNvPr>
          <p:cNvSpPr>
            <a:spLocks noGrp="1"/>
          </p:cNvSpPr>
          <p:nvPr/>
        </p:nvSpPr>
        <p:spPr>
          <a:xfrm>
            <a:off x="9382125" y="1581150"/>
            <a:ext cx="5238750" cy="381000"/>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Ernest Manning / Regular 2026–27</a:t>
            </a:r>
          </a:p>
        </p:txBody>
      </p:sp>
      <p:pic>
        <p:nvPicPr>
          <p:cNvPr id="42" name="Picture 39"/>
          <p:cNvPicPr>
            <a:picLocks noChangeAspect="1"/>
          </p:cNvPicPr>
          <p:nvPr/>
        </p:nvPicPr>
        <p:blipFill>
          <a:blip r:embed="rId4"/>
          <a:stretch/>
        </p:blipFill>
        <p:spPr>
          <a:xfrm>
            <a:off x="10102690" y="1952625"/>
            <a:ext cx="3797621" cy="4191000"/>
          </a:xfrm>
          <a:prstGeom prst="rect">
            <a:avLst/>
          </a:prstGeom>
        </p:spPr>
      </p:pic>
    </p:spTree>
    <p:extLst>
      <p:ext uri="{BB962C8B-B14F-4D97-AF65-F5344CB8AC3E}">
        <p14:creationId xmlns:p14="http://schemas.microsoft.com/office/powerpoint/2010/main" val="2064710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AF3FAA34-B2C0-4FCE-AA27-4C00BF91CDDC}"/>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HỒ SƠ TRƯỜNG THPT</a:t>
            </a:r>
          </a:p>
        </p:txBody>
      </p:sp>
      <p:sp>
        <p:nvSpPr>
          <p:cNvPr id="2" name="Rectangle 1">
            <a:extLst>
              <a:ext uri="{FF2B5EF4-FFF2-40B4-BE49-F238E27FC236}">
                <a16:creationId xmlns:a16="http://schemas.microsoft.com/office/drawing/2014/main" id="{40D4351F-EF10-4858-BCAB-240C7B2C1CE7}"/>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22</a:t>
            </a:r>
          </a:p>
        </p:txBody>
      </p:sp>
      <p:sp>
        <p:nvSpPr>
          <p:cNvPr id="3" name="Rectangle 2">
            <a:extLst>
              <a:ext uri="{FF2B5EF4-FFF2-40B4-BE49-F238E27FC236}">
                <a16:creationId xmlns:a16="http://schemas.microsoft.com/office/drawing/2014/main" id="{964AAAD2-96E7-4C1B-9B42-B34DDC8E8759}"/>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William Aberhart</a:t>
            </a:r>
          </a:p>
        </p:txBody>
      </p:sp>
      <p:sp>
        <p:nvSpPr>
          <p:cNvPr id="4" name="Rectangle 3">
            <a:extLst>
              <a:ext uri="{FF2B5EF4-FFF2-40B4-BE49-F238E27FC236}">
                <a16:creationId xmlns:a16="http://schemas.microsoft.com/office/drawing/2014/main" id="{027E6453-072D-4963-8E79-729C64C3A030}"/>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[2] [20] [42] [43]. Chi tiết trong phần ghi chú.</a:t>
            </a:r>
          </a:p>
        </p:txBody>
      </p:sp>
      <p:pic>
        <p:nvPicPr>
          <p:cNvPr id="28" name="Picture 24"/>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8BE07809-3B9E-477A-87FA-16BDDA905F11}"/>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47322D70-3DA8-42AE-8F99-D6D832B5DF9B}"/>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AC660465-CAEA-4831-91AF-1A278E4B6C21}"/>
              </a:ext>
            </a:extLst>
          </p:cNvPr>
          <p:cNvSpPr>
            <a:spLocks noGrp="1"/>
          </p:cNvSpPr>
          <p:nvPr/>
        </p:nvSpPr>
        <p:spPr>
          <a:xfrm>
            <a:off x="571500" y="1543050"/>
            <a:ext cx="13930313" cy="314325"/>
          </a:xfrm>
          <a:prstGeom prst="rect">
            <a:avLst/>
          </a:prstGeom>
          <a:noFill/>
          <a:ln w="0">
            <a:noFill/>
          </a:ln>
        </p:spPr>
        <p:txBody>
          <a:bodyPr>
            <a:noAutofit/>
          </a:bodyPr>
          <a:lstStyle/>
          <a:p>
            <a:pPr>
              <a:buNone/>
              <a:defRPr sz="1800" b="0">
                <a:solidFill>
                  <a:srgbClr val="342D2D"/>
                </a:solidFill>
                <a:latin typeface="Arial"/>
                <a:ea typeface="Arial"/>
                <a:cs typeface="Arial"/>
              </a:defRPr>
            </a:pPr>
            <a:r>
              <a:rPr sz="1800" b="0">
                <a:solidFill>
                  <a:srgbClr val="342D2D"/>
                </a:solidFill>
                <a:latin typeface="Arial"/>
                <a:ea typeface="Arial"/>
                <a:cs typeface="Arial"/>
              </a:rPr>
              <a:t>Northwest Calgary, 3009 Morley Trail NW</a:t>
            </a:r>
          </a:p>
        </p:txBody>
      </p:sp>
      <p:sp>
        <p:nvSpPr>
          <p:cNvPr id="10" name="Rectangle 9">
            <a:extLst>
              <a:ext uri="{FF2B5EF4-FFF2-40B4-BE49-F238E27FC236}">
                <a16:creationId xmlns:a16="http://schemas.microsoft.com/office/drawing/2014/main" id="{12C7AE5C-05C1-4084-9FEB-4FFBB58E9DDF}"/>
              </a:ext>
            </a:extLst>
          </p:cNvPr>
          <p:cNvSpPr>
            <a:spLocks noGrp="1"/>
          </p:cNvSpPr>
          <p:nvPr/>
        </p:nvSpPr>
        <p:spPr>
          <a:xfrm>
            <a:off x="571500" y="2015490"/>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Chương trình tại William Aberhart</a:t>
            </a:r>
          </a:p>
        </p:txBody>
      </p:sp>
      <p:sp>
        <p:nvSpPr>
          <p:cNvPr id="11" name="Rectangle 10">
            <a:extLst>
              <a:ext uri="{FF2B5EF4-FFF2-40B4-BE49-F238E27FC236}">
                <a16:creationId xmlns:a16="http://schemas.microsoft.com/office/drawing/2014/main" id="{BEA46843-ED53-4931-B94A-0ADB6A60EBDC}"/>
              </a:ext>
            </a:extLst>
          </p:cNvPr>
          <p:cNvSpPr>
            <a:spLocks noGrp="1"/>
          </p:cNvSpPr>
          <p:nvPr/>
        </p:nvSpPr>
        <p:spPr>
          <a:xfrm>
            <a:off x="571500" y="2319338"/>
            <a:ext cx="8382000" cy="838200"/>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Có chương trình thông thường, AP và French Immersion. Đây là lựa chọn để so sánh với Churchill khi gia đình muốn phân biệt lộ trình AP với IB ở phía tây bắc.</a:t>
            </a:r>
          </a:p>
        </p:txBody>
      </p:sp>
      <p:sp>
        <p:nvSpPr>
          <p:cNvPr id="12" name="Rectangle 11">
            <a:extLst>
              <a:ext uri="{FF2B5EF4-FFF2-40B4-BE49-F238E27FC236}">
                <a16:creationId xmlns:a16="http://schemas.microsoft.com/office/drawing/2014/main" id="{418A1254-773A-4820-9E75-030B7C85EE7B}"/>
              </a:ext>
            </a:extLst>
          </p:cNvPr>
          <p:cNvSpPr>
            <a:spLocks noGrp="1"/>
          </p:cNvSpPr>
          <p:nvPr/>
        </p:nvSpPr>
        <p:spPr>
          <a:xfrm>
            <a:off x="571500" y="3199448"/>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Điều kiện học tại William Aberhart</a:t>
            </a:r>
          </a:p>
        </p:txBody>
      </p:sp>
      <p:sp>
        <p:nvSpPr>
          <p:cNvPr id="13" name="Rectangle 12">
            <a:extLst>
              <a:ext uri="{FF2B5EF4-FFF2-40B4-BE49-F238E27FC236}">
                <a16:creationId xmlns:a16="http://schemas.microsoft.com/office/drawing/2014/main" id="{19CFA469-7E4A-4A20-B5F0-0EDAE7389C0F}"/>
              </a:ext>
            </a:extLst>
          </p:cNvPr>
          <p:cNvSpPr>
            <a:spLocks noGrp="1"/>
          </p:cNvSpPr>
          <p:nvPr/>
        </p:nvSpPr>
        <p:spPr>
          <a:xfrm>
            <a:off x="571500" y="3503295"/>
            <a:ext cx="8382000" cy="890588"/>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Regular: theo địa chỉ đúng tuyến. French Immersion có vùng tuyển sinh riêng. Với AP, cần hỏi trường về môn tiên quyết, học lực và chuỗi môn của niên học các bạn vào.</a:t>
            </a:r>
          </a:p>
        </p:txBody>
      </p:sp>
      <p:sp>
        <p:nvSpPr>
          <p:cNvPr id="14" name="Rectangle 13">
            <a:extLst>
              <a:ext uri="{FF2B5EF4-FFF2-40B4-BE49-F238E27FC236}">
                <a16:creationId xmlns:a16="http://schemas.microsoft.com/office/drawing/2014/main" id="{36E8824A-ABB4-4602-87F5-CB5AC47796C0}"/>
              </a:ext>
            </a:extLst>
          </p:cNvPr>
          <p:cNvSpPr>
            <a:spLocks noGrp="1"/>
          </p:cNvSpPr>
          <p:nvPr/>
        </p:nvSpPr>
        <p:spPr>
          <a:xfrm>
            <a:off x="571500" y="4435793"/>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Chuẩn bị chương trình nâng cao</a:t>
            </a:r>
          </a:p>
        </p:txBody>
      </p:sp>
      <p:sp>
        <p:nvSpPr>
          <p:cNvPr id="15" name="Rectangle 14">
            <a:extLst>
              <a:ext uri="{FF2B5EF4-FFF2-40B4-BE49-F238E27FC236}">
                <a16:creationId xmlns:a16="http://schemas.microsoft.com/office/drawing/2014/main" id="{40BD6FB8-494C-4556-8591-961F164CD6B2}"/>
              </a:ext>
            </a:extLst>
          </p:cNvPr>
          <p:cNvSpPr>
            <a:spLocks noGrp="1"/>
          </p:cNvSpPr>
          <p:nvPr/>
        </p:nvSpPr>
        <p:spPr>
          <a:xfrm>
            <a:off x="571500" y="4739640"/>
            <a:ext cx="8382000" cy="995363"/>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Tài liệu môn Toán của trường khuyến nghị AP cho học sinh có kết quả Xuất sắc (Excellent) ở Toán lớp 9, thích Toán và có động lực học sâu. Xác nhận lại yêu cầu hiện hành trước khi chọn môn.</a:t>
            </a:r>
          </a:p>
        </p:txBody>
      </p:sp>
      <p:sp>
        <p:nvSpPr>
          <p:cNvPr id="16" name="Rectangle 15">
            <a:extLst>
              <a:ext uri="{FF2B5EF4-FFF2-40B4-BE49-F238E27FC236}">
                <a16:creationId xmlns:a16="http://schemas.microsoft.com/office/drawing/2014/main" id="{FA747833-0E3E-4957-A7AD-44F720E53929}"/>
              </a:ext>
            </a:extLst>
          </p:cNvPr>
          <p:cNvSpPr>
            <a:spLocks noGrp="1"/>
          </p:cNvSpPr>
          <p:nvPr/>
        </p:nvSpPr>
        <p:spPr>
          <a:xfrm>
            <a:off x="571500" y="5776913"/>
            <a:ext cx="8382000" cy="457200"/>
          </a:xfrm>
          <a:prstGeom prst="rect">
            <a:avLst/>
          </a:prstGeom>
          <a:noFill/>
          <a:ln w="0">
            <a:noFill/>
          </a:ln>
        </p:spPr>
        <p:txBody>
          <a:bodyPr>
            <a:noAutofit/>
          </a:bodyPr>
          <a:lstStyle/>
          <a:p>
            <a:pPr>
              <a:buNone/>
              <a:defRPr sz="1827" b="1">
                <a:solidFill>
                  <a:srgbClr val="084F6A"/>
                </a:solidFill>
                <a:latin typeface="Arial"/>
                <a:ea typeface="Arial"/>
                <a:cs typeface="Arial"/>
              </a:defRPr>
            </a:pPr>
            <a:r>
              <a:rPr sz="1827" b="1">
                <a:solidFill>
                  <a:srgbClr val="084F6A"/>
                </a:solidFill>
                <a:latin typeface="Arial"/>
                <a:ea typeface="Arial"/>
                <a:cs typeface="Arial"/>
              </a:rPr>
              <a:t>Khu dân cư tham khảo: William Aberhart</a:t>
            </a:r>
          </a:p>
        </p:txBody>
      </p:sp>
      <p:sp>
        <p:nvSpPr>
          <p:cNvPr id="17" name="Rectangle 16">
            <a:extLst>
              <a:ext uri="{FF2B5EF4-FFF2-40B4-BE49-F238E27FC236}">
                <a16:creationId xmlns:a16="http://schemas.microsoft.com/office/drawing/2014/main" id="{253CACAD-67E7-40B9-AB5B-4768B50496E9}"/>
              </a:ext>
            </a:extLst>
          </p:cNvPr>
          <p:cNvSpPr>
            <a:spLocks noGrp="1"/>
          </p:cNvSpPr>
          <p:nvPr/>
        </p:nvSpPr>
        <p:spPr>
          <a:xfrm>
            <a:off x="571500" y="6080760"/>
            <a:ext cx="8382000" cy="649605"/>
          </a:xfrm>
          <a:prstGeom prst="rect">
            <a:avLst/>
          </a:prstGeom>
          <a:noFill/>
          <a:ln w="0">
            <a:noFill/>
          </a:ln>
        </p:spPr>
        <p:txBody>
          <a:bodyPr>
            <a:noAutofit/>
          </a:bodyPr>
          <a:lstStyle/>
          <a:p>
            <a:pPr>
              <a:buNone/>
              <a:defRPr sz="1958" b="0">
                <a:solidFill>
                  <a:srgbClr val="342D2D"/>
                </a:solidFill>
                <a:latin typeface="Arial"/>
                <a:ea typeface="Arial"/>
                <a:cs typeface="Arial"/>
              </a:defRPr>
            </a:pPr>
            <a:r>
              <a:rPr sz="1958" b="0">
                <a:solidFill>
                  <a:srgbClr val="342D2D"/>
                </a:solidFill>
                <a:latin typeface="Arial"/>
                <a:ea typeface="Arial"/>
                <a:cs typeface="Arial"/>
              </a:rPr>
              <a:t>Banff Trail; phần Capitol Hill và Collingwood phía tây 14 Street NW; phần Charleswood phía đông Charleswood Drive NW.</a:t>
            </a:r>
          </a:p>
        </p:txBody>
      </p:sp>
      <p:sp>
        <p:nvSpPr>
          <p:cNvPr id="18" name="Rectangle 17">
            <a:extLst>
              <a:ext uri="{FF2B5EF4-FFF2-40B4-BE49-F238E27FC236}">
                <a16:creationId xmlns:a16="http://schemas.microsoft.com/office/drawing/2014/main" id="{72B6D6E9-743D-4E3C-BCDB-D7245F54014F}"/>
              </a:ext>
            </a:extLst>
          </p:cNvPr>
          <p:cNvSpPr>
            <a:spLocks noGrp="1"/>
          </p:cNvSpPr>
          <p:nvPr/>
        </p:nvSpPr>
        <p:spPr>
          <a:xfrm>
            <a:off x="9382125" y="6091238"/>
            <a:ext cx="5238750" cy="922020"/>
          </a:xfrm>
          <a:prstGeom prst="rect">
            <a:avLst/>
          </a:prstGeom>
          <a:noFill/>
          <a:ln w="0">
            <a:noFill/>
          </a:ln>
        </p:spPr>
        <p:txBody>
          <a:bodyPr>
            <a:noAutofit/>
          </a:bodyPr>
          <a:lstStyle/>
          <a:p>
            <a:pPr>
              <a:buNone/>
              <a:defRPr sz="1653" b="1">
                <a:solidFill>
                  <a:srgbClr val="084F6A"/>
                </a:solidFill>
                <a:latin typeface="Arial"/>
                <a:ea typeface="Arial"/>
                <a:cs typeface="Arial"/>
              </a:defRPr>
            </a:pPr>
            <a:r>
              <a:rPr sz="1653" b="1">
                <a:solidFill>
                  <a:srgbClr val="084F6A"/>
                </a:solidFill>
                <a:latin typeface="Arial"/>
                <a:ea typeface="Arial"/>
                <a:cs typeface="Arial"/>
              </a:rPr>
              <a:t>Danh sách này là các khu tiêu biểu. Ranh giới cắt qua cộng đồng nên không thể xác định trường chỉ từ tên khu dân cư.</a:t>
            </a:r>
          </a:p>
        </p:txBody>
      </p:sp>
      <p:sp>
        <p:nvSpPr>
          <p:cNvPr id="19" name="Rectangle 18">
            <a:extLst>
              <a:ext uri="{FF2B5EF4-FFF2-40B4-BE49-F238E27FC236}">
                <a16:creationId xmlns:a16="http://schemas.microsoft.com/office/drawing/2014/main" id="{5CAD4171-D30D-441D-88C6-6B7FCED8693F}"/>
              </a:ext>
            </a:extLst>
          </p:cNvPr>
          <p:cNvSpPr>
            <a:spLocks noGrp="1"/>
          </p:cNvSpPr>
          <p:nvPr/>
        </p:nvSpPr>
        <p:spPr>
          <a:xfrm>
            <a:off x="9382125" y="1581150"/>
            <a:ext cx="5238750" cy="381000"/>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William Aberhart / Regular 2026–27</a:t>
            </a:r>
          </a:p>
        </p:txBody>
      </p:sp>
      <p:pic>
        <p:nvPicPr>
          <p:cNvPr id="42" name="Picture 39"/>
          <p:cNvPicPr>
            <a:picLocks noChangeAspect="1"/>
          </p:cNvPicPr>
          <p:nvPr/>
        </p:nvPicPr>
        <p:blipFill>
          <a:blip r:embed="rId4"/>
          <a:stretch/>
        </p:blipFill>
        <p:spPr>
          <a:xfrm>
            <a:off x="10102690" y="1952625"/>
            <a:ext cx="3797621" cy="4191000"/>
          </a:xfrm>
          <a:prstGeom prst="rect">
            <a:avLst/>
          </a:prstGeom>
        </p:spPr>
      </p:pic>
    </p:spTree>
    <p:extLst>
      <p:ext uri="{BB962C8B-B14F-4D97-AF65-F5344CB8AC3E}">
        <p14:creationId xmlns:p14="http://schemas.microsoft.com/office/powerpoint/2010/main" val="1940811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04DFF255-515D-4DA1-937B-4FCC5E2A395E}"/>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HỒ SƠ TRƯỜNG THPT</a:t>
            </a:r>
          </a:p>
        </p:txBody>
      </p:sp>
      <p:sp>
        <p:nvSpPr>
          <p:cNvPr id="2" name="Rectangle 1">
            <a:extLst>
              <a:ext uri="{FF2B5EF4-FFF2-40B4-BE49-F238E27FC236}">
                <a16:creationId xmlns:a16="http://schemas.microsoft.com/office/drawing/2014/main" id="{B175DFD0-CBB1-4671-935A-B355D3D01D4B}"/>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23</a:t>
            </a:r>
          </a:p>
        </p:txBody>
      </p:sp>
      <p:sp>
        <p:nvSpPr>
          <p:cNvPr id="3" name="Rectangle 2">
            <a:extLst>
              <a:ext uri="{FF2B5EF4-FFF2-40B4-BE49-F238E27FC236}">
                <a16:creationId xmlns:a16="http://schemas.microsoft.com/office/drawing/2014/main" id="{58FF62E7-5AEA-47E0-9C6D-25061F051B66}"/>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FFCA South: tuyển sinh khác trường CBE</a:t>
            </a:r>
          </a:p>
        </p:txBody>
      </p:sp>
      <p:sp>
        <p:nvSpPr>
          <p:cNvPr id="4" name="Rectangle 3">
            <a:extLst>
              <a:ext uri="{FF2B5EF4-FFF2-40B4-BE49-F238E27FC236}">
                <a16:creationId xmlns:a16="http://schemas.microsoft.com/office/drawing/2014/main" id="{41055A43-522C-4BCC-BFD0-32F8DFB31AC9}"/>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[7] [8] [30] [44]. Chi tiết trong phần ghi chú.</a:t>
            </a:r>
          </a:p>
        </p:txBody>
      </p:sp>
      <p:pic>
        <p:nvPicPr>
          <p:cNvPr id="23" name="Picture 20"/>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CC5EE3BD-1060-4722-B41F-11CBD656E3EA}"/>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F5D54C1D-3D30-456D-A4EB-81411BE5FCC6}"/>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66A146DB-916D-49DC-B3D0-677F34375085}"/>
              </a:ext>
            </a:extLst>
          </p:cNvPr>
          <p:cNvSpPr>
            <a:spLocks noGrp="1"/>
          </p:cNvSpPr>
          <p:nvPr/>
        </p:nvSpPr>
        <p:spPr>
          <a:xfrm>
            <a:off x="571500" y="1952625"/>
            <a:ext cx="6667500" cy="419100"/>
          </a:xfrm>
          <a:prstGeom prst="rect">
            <a:avLst/>
          </a:prstGeom>
          <a:noFill/>
          <a:ln w="0">
            <a:noFill/>
          </a:ln>
        </p:spPr>
        <p:txBody>
          <a:bodyPr>
            <a:noAutofit/>
          </a:bodyPr>
          <a:lstStyle/>
          <a:p>
            <a:pPr>
              <a:buNone/>
              <a:defRPr sz="2349" b="1">
                <a:solidFill>
                  <a:srgbClr val="084F6A"/>
                </a:solidFill>
                <a:latin typeface="Arial"/>
                <a:ea typeface="Arial"/>
                <a:cs typeface="Arial"/>
              </a:defRPr>
            </a:pPr>
            <a:r>
              <a:rPr sz="2349" b="1">
                <a:solidFill>
                  <a:srgbClr val="084F6A"/>
                </a:solidFill>
                <a:latin typeface="Arial"/>
                <a:ea typeface="Arial"/>
                <a:cs typeface="Arial"/>
              </a:rPr>
              <a:t>Vì sao đưa vào danh sách?</a:t>
            </a:r>
          </a:p>
        </p:txBody>
      </p:sp>
      <p:sp>
        <p:nvSpPr>
          <p:cNvPr id="10" name="Rectangle 9">
            <a:extLst>
              <a:ext uri="{FF2B5EF4-FFF2-40B4-BE49-F238E27FC236}">
                <a16:creationId xmlns:a16="http://schemas.microsoft.com/office/drawing/2014/main" id="{23C0FDC5-79D2-4BBC-A301-C29AA29B9E3A}"/>
              </a:ext>
            </a:extLst>
          </p:cNvPr>
          <p:cNvSpPr>
            <a:spLocks noGrp="1"/>
          </p:cNvSpPr>
          <p:nvPr/>
        </p:nvSpPr>
        <p:spPr>
          <a:xfrm>
            <a:off x="571500" y="2507933"/>
            <a:ext cx="6667500" cy="1225868"/>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FFCA South là trường công lập charter, lớp 9–12, tại 315 86 Avenue SE. Trường đặt trọng tâm vào học thuật, nhân cách và khả năng lãnh đạo của học sinh.</a:t>
            </a:r>
          </a:p>
        </p:txBody>
      </p:sp>
      <p:sp>
        <p:nvSpPr>
          <p:cNvPr id="11" name="Rectangle 10">
            <a:extLst>
              <a:ext uri="{FF2B5EF4-FFF2-40B4-BE49-F238E27FC236}">
                <a16:creationId xmlns:a16="http://schemas.microsoft.com/office/drawing/2014/main" id="{82B48A66-0CDF-4942-9030-438FAB1106DC}"/>
              </a:ext>
            </a:extLst>
          </p:cNvPr>
          <p:cNvSpPr>
            <a:spLocks noGrp="1"/>
          </p:cNvSpPr>
          <p:nvPr/>
        </p:nvSpPr>
        <p:spPr>
          <a:xfrm>
            <a:off x="571500" y="3943350"/>
            <a:ext cx="6667500" cy="1278255"/>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Đây là lựa chọn giúp phụ huynh so sánh mô hình charter với trường công lập theo địa chỉ. Gia đình cần tìm hiểu nề nếp và cách học của FFCA trước khi nộp đơn.</a:t>
            </a:r>
          </a:p>
        </p:txBody>
      </p:sp>
      <p:sp>
        <p:nvSpPr>
          <p:cNvPr id="12" name="Rectangle 11">
            <a:extLst>
              <a:ext uri="{FF2B5EF4-FFF2-40B4-BE49-F238E27FC236}">
                <a16:creationId xmlns:a16="http://schemas.microsoft.com/office/drawing/2014/main" id="{15494EEA-43CE-4D15-AF24-C83F01FD28EE}"/>
              </a:ext>
            </a:extLst>
          </p:cNvPr>
          <p:cNvSpPr>
            <a:spLocks noGrp="1"/>
          </p:cNvSpPr>
          <p:nvPr/>
        </p:nvSpPr>
        <p:spPr>
          <a:xfrm>
            <a:off x="571500" y="5431155"/>
            <a:ext cx="6667500" cy="1204913"/>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Việc được học tại trường phụ thuộc quy trình tuyển sinh và chỗ trống. Không nên dùng kết quả học tập cao của trường để suy ra rằng cứ chuyển nhà gần trường là vào được.</a:t>
            </a:r>
          </a:p>
        </p:txBody>
      </p:sp>
      <p:sp>
        <p:nvSpPr>
          <p:cNvPr id="13" name="Rectangle 12">
            <a:extLst>
              <a:ext uri="{FF2B5EF4-FFF2-40B4-BE49-F238E27FC236}">
                <a16:creationId xmlns:a16="http://schemas.microsoft.com/office/drawing/2014/main" id="{54E9711A-1145-4C5B-BC96-C6B9528C9A70}"/>
              </a:ext>
            </a:extLst>
          </p:cNvPr>
          <p:cNvSpPr>
            <a:spLocks noGrp="1"/>
          </p:cNvSpPr>
          <p:nvPr/>
        </p:nvSpPr>
        <p:spPr>
          <a:xfrm>
            <a:off x="7953375" y="1952625"/>
            <a:ext cx="6667500" cy="419100"/>
          </a:xfrm>
          <a:prstGeom prst="rect">
            <a:avLst/>
          </a:prstGeom>
          <a:noFill/>
          <a:ln w="0">
            <a:noFill/>
          </a:ln>
        </p:spPr>
        <p:txBody>
          <a:bodyPr>
            <a:noAutofit/>
          </a:bodyPr>
          <a:lstStyle/>
          <a:p>
            <a:pPr>
              <a:buNone/>
              <a:defRPr sz="2349" b="1">
                <a:solidFill>
                  <a:srgbClr val="084F6A"/>
                </a:solidFill>
                <a:latin typeface="Arial"/>
                <a:ea typeface="Arial"/>
                <a:cs typeface="Arial"/>
              </a:defRPr>
            </a:pPr>
            <a:r>
              <a:rPr sz="2349" b="1">
                <a:solidFill>
                  <a:srgbClr val="084F6A"/>
                </a:solidFill>
                <a:latin typeface="Arial"/>
                <a:ea typeface="Arial"/>
                <a:cs typeface="Arial"/>
              </a:rPr>
              <a:t>Điều kiện và ảnh hưởng của địa chỉ</a:t>
            </a:r>
          </a:p>
        </p:txBody>
      </p:sp>
      <p:sp>
        <p:nvSpPr>
          <p:cNvPr id="14" name="Rectangle 13">
            <a:extLst>
              <a:ext uri="{FF2B5EF4-FFF2-40B4-BE49-F238E27FC236}">
                <a16:creationId xmlns:a16="http://schemas.microsoft.com/office/drawing/2014/main" id="{C6D8F4CB-605D-4F17-8E1D-1B8BB1742D2D}"/>
              </a:ext>
            </a:extLst>
          </p:cNvPr>
          <p:cNvSpPr>
            <a:spLocks noGrp="1"/>
          </p:cNvSpPr>
          <p:nvPr/>
        </p:nvSpPr>
        <p:spPr>
          <a:xfrm>
            <a:off x="7953375" y="2507933"/>
            <a:ext cx="6667500" cy="1330643"/>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Nộp hồ sơ trực tuyến vào danh sách chờ. Khi có chỗ, trường mời phỏng vấn để xem mức học hiện tại phù hợp với lớp đăng ký. Có chính sách ưu tiên và bốc thăm riêng.</a:t>
            </a:r>
          </a:p>
        </p:txBody>
      </p:sp>
      <p:sp>
        <p:nvSpPr>
          <p:cNvPr id="15" name="Rectangle 14">
            <a:extLst>
              <a:ext uri="{FF2B5EF4-FFF2-40B4-BE49-F238E27FC236}">
                <a16:creationId xmlns:a16="http://schemas.microsoft.com/office/drawing/2014/main" id="{FFB0B768-B813-4368-8F8F-EB9C8F19E15B}"/>
              </a:ext>
            </a:extLst>
          </p:cNvPr>
          <p:cNvSpPr>
            <a:spLocks noGrp="1"/>
          </p:cNvSpPr>
          <p:nvPr/>
        </p:nvSpPr>
        <p:spPr>
          <a:xfrm>
            <a:off x="7953375" y="4048125"/>
            <a:ext cx="6667500" cy="1257300"/>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Địa chỉ giúp FFCA xác định cơ sở và danh sách chờ phù hợp. Gia đình nên gửi địa chỉ dự kiến cho bộ phận tuyển sinh để xác nhận cơ sở trước khi tìm nhà.</a:t>
            </a:r>
          </a:p>
        </p:txBody>
      </p:sp>
      <p:sp>
        <p:nvSpPr>
          <p:cNvPr id="16" name="Rectangle 15">
            <a:extLst>
              <a:ext uri="{FF2B5EF4-FFF2-40B4-BE49-F238E27FC236}">
                <a16:creationId xmlns:a16="http://schemas.microsoft.com/office/drawing/2014/main" id="{FBA9DA5D-69D2-4C98-985F-83A40FCD3B37}"/>
              </a:ext>
            </a:extLst>
          </p:cNvPr>
          <p:cNvSpPr>
            <a:spLocks noGrp="1"/>
          </p:cNvSpPr>
          <p:nvPr/>
        </p:nvSpPr>
        <p:spPr>
          <a:xfrm>
            <a:off x="7953375" y="5514975"/>
            <a:ext cx="6667500" cy="1047750"/>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Gia hạn hồ sơ từ 1–30/11 hằng năm theo hướng dẫn FFCA. Nên giữ phương án trường công lập đúng tuyến trong thời gian chờ.</a:t>
            </a:r>
          </a:p>
        </p:txBody>
      </p:sp>
    </p:spTree>
    <p:extLst>
      <p:ext uri="{BB962C8B-B14F-4D97-AF65-F5344CB8AC3E}">
        <p14:creationId xmlns:p14="http://schemas.microsoft.com/office/powerpoint/2010/main" val="4277401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576BB73-64EE-41FF-813E-5399F8C78E33}"/>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TỪ NGUYỆN VỌNG ĐẾN HỒ SƠ</a:t>
            </a:r>
          </a:p>
        </p:txBody>
      </p:sp>
      <p:sp>
        <p:nvSpPr>
          <p:cNvPr id="2" name="Rectangle 1">
            <a:extLst>
              <a:ext uri="{FF2B5EF4-FFF2-40B4-BE49-F238E27FC236}">
                <a16:creationId xmlns:a16="http://schemas.microsoft.com/office/drawing/2014/main" id="{DE3F2368-EC6D-4807-A3CD-7CFA9A6F8E9C}"/>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24</a:t>
            </a:r>
          </a:p>
        </p:txBody>
      </p:sp>
      <p:sp>
        <p:nvSpPr>
          <p:cNvPr id="3" name="Rectangle 2">
            <a:extLst>
              <a:ext uri="{FF2B5EF4-FFF2-40B4-BE49-F238E27FC236}">
                <a16:creationId xmlns:a16="http://schemas.microsoft.com/office/drawing/2014/main" id="{01F4BD6E-FBCC-4C35-8E54-C093C0681863}"/>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Chọn khu dân cư theo nhu cầu học tập</a:t>
            </a:r>
          </a:p>
        </p:txBody>
      </p:sp>
      <p:sp>
        <p:nvSpPr>
          <p:cNvPr id="4" name="Rectangle 3">
            <a:extLst>
              <a:ext uri="{FF2B5EF4-FFF2-40B4-BE49-F238E27FC236}">
                <a16:creationId xmlns:a16="http://schemas.microsoft.com/office/drawing/2014/main" id="{7926B35A-51B5-493D-84C6-6EF36693E0F9}"/>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[2] [37] [46] [49]. Chi tiết trong phần ghi chú.</a:t>
            </a:r>
          </a:p>
        </p:txBody>
      </p:sp>
      <p:pic>
        <p:nvPicPr>
          <p:cNvPr id="22" name="Picture 19"/>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D6386C3D-A330-43A2-9F5A-9AF3034A42C2}"/>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7D13AE36-D370-4256-A99A-F13D33170F1B}"/>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6799F5C8-1B37-482C-B3F8-82F4D49CBC6B}"/>
              </a:ext>
            </a:extLst>
          </p:cNvPr>
          <p:cNvSpPr>
            <a:spLocks noGrp="1"/>
          </p:cNvSpPr>
          <p:nvPr/>
        </p:nvSpPr>
        <p:spPr>
          <a:xfrm>
            <a:off x="571500" y="1984058"/>
            <a:ext cx="3214688" cy="1288733"/>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Bước 1: Nhu cầu về trường và hệ học. </a:t>
            </a:r>
          </a:p>
        </p:txBody>
      </p:sp>
      <p:sp>
        <p:nvSpPr>
          <p:cNvPr id="10" name="Rectangle 9">
            <a:extLst>
              <a:ext uri="{FF2B5EF4-FFF2-40B4-BE49-F238E27FC236}">
                <a16:creationId xmlns:a16="http://schemas.microsoft.com/office/drawing/2014/main" id="{3DD6C9B5-1434-4E5B-ADE7-B0C4BFB421A6}"/>
              </a:ext>
            </a:extLst>
          </p:cNvPr>
          <p:cNvSpPr>
            <a:spLocks noGrp="1"/>
          </p:cNvSpPr>
          <p:nvPr/>
        </p:nvSpPr>
        <p:spPr>
          <a:xfrm>
            <a:off x="4143375" y="1984058"/>
            <a:ext cx="10477500" cy="1288733"/>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Ghi rõ lớp các bạn sắp vào, niên học, chương trình mong muốn và mức hỗ trợ tiếng Anh cần thiết. Nếu các bạn chưa chắc về IB, hãy xem cả phương án Regular.</a:t>
            </a:r>
          </a:p>
        </p:txBody>
      </p:sp>
      <p:sp>
        <p:nvSpPr>
          <p:cNvPr id="11" name="Rectangle 10">
            <a:extLst>
              <a:ext uri="{FF2B5EF4-FFF2-40B4-BE49-F238E27FC236}">
                <a16:creationId xmlns:a16="http://schemas.microsoft.com/office/drawing/2014/main" id="{4830108F-4BD9-46E3-8A0F-274117A9BBCC}"/>
              </a:ext>
            </a:extLst>
          </p:cNvPr>
          <p:cNvSpPr>
            <a:spLocks noGrp="1"/>
          </p:cNvSpPr>
          <p:nvPr/>
        </p:nvSpPr>
        <p:spPr>
          <a:xfrm>
            <a:off x="571500" y="3482340"/>
            <a:ext cx="3214688" cy="1288733"/>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Bước 2: tra cứu trường theo địa chỉ nhà</a:t>
            </a:r>
          </a:p>
        </p:txBody>
      </p:sp>
      <p:sp>
        <p:nvSpPr>
          <p:cNvPr id="12" name="Rectangle 11">
            <a:extLst>
              <a:ext uri="{FF2B5EF4-FFF2-40B4-BE49-F238E27FC236}">
                <a16:creationId xmlns:a16="http://schemas.microsoft.com/office/drawing/2014/main" id="{5F047F58-0629-490C-A217-56A8E6E33C9A}"/>
              </a:ext>
            </a:extLst>
          </p:cNvPr>
          <p:cNvSpPr>
            <a:spLocks noGrp="1"/>
          </p:cNvSpPr>
          <p:nvPr/>
        </p:nvSpPr>
        <p:spPr>
          <a:xfrm>
            <a:off x="4143375" y="3482340"/>
            <a:ext cx="10477500" cy="1288733"/>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Dùng địa chỉ đầy đủ trên Find a School hoặc hệ thống của hội đồng trường tương ứng. Xem chương trình thông thường và chương trình lựa chọn riêng biệt.</a:t>
            </a:r>
          </a:p>
        </p:txBody>
      </p:sp>
      <p:sp>
        <p:nvSpPr>
          <p:cNvPr id="13" name="Rectangle 12">
            <a:extLst>
              <a:ext uri="{FF2B5EF4-FFF2-40B4-BE49-F238E27FC236}">
                <a16:creationId xmlns:a16="http://schemas.microsoft.com/office/drawing/2014/main" id="{A6CB0487-6992-4F49-B2B0-89519576D700}"/>
              </a:ext>
            </a:extLst>
          </p:cNvPr>
          <p:cNvSpPr>
            <a:spLocks noGrp="1"/>
          </p:cNvSpPr>
          <p:nvPr/>
        </p:nvSpPr>
        <p:spPr>
          <a:xfrm>
            <a:off x="571500" y="4980623"/>
            <a:ext cx="3214688" cy="1288733"/>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Bước 3: xác nhận trước khi quyết định</a:t>
            </a:r>
          </a:p>
        </p:txBody>
      </p:sp>
      <p:sp>
        <p:nvSpPr>
          <p:cNvPr id="14" name="Rectangle 13">
            <a:extLst>
              <a:ext uri="{FF2B5EF4-FFF2-40B4-BE49-F238E27FC236}">
                <a16:creationId xmlns:a16="http://schemas.microsoft.com/office/drawing/2014/main" id="{346D763C-CED3-4A82-BF9C-888036848FA7}"/>
              </a:ext>
            </a:extLst>
          </p:cNvPr>
          <p:cNvSpPr>
            <a:spLocks noGrp="1"/>
          </p:cNvSpPr>
          <p:nvPr/>
        </p:nvSpPr>
        <p:spPr>
          <a:xfrm>
            <a:off x="4143375" y="4980623"/>
            <a:ext cx="10477500" cy="1288733"/>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Liên hệ trường về chỗ học, hồ sơ và khả năng overflow. Sau đó thử đường đi vào giờ học và tính việc đưa đón khi các bạn có hoạt động sau giờ học.</a:t>
            </a:r>
          </a:p>
        </p:txBody>
      </p:sp>
      <p:sp>
        <p:nvSpPr>
          <p:cNvPr id="15" name="Rectangle 14">
            <a:extLst>
              <a:ext uri="{FF2B5EF4-FFF2-40B4-BE49-F238E27FC236}">
                <a16:creationId xmlns:a16="http://schemas.microsoft.com/office/drawing/2014/main" id="{EA140253-FE76-4FAB-B1ED-2935B8327E08}"/>
              </a:ext>
            </a:extLst>
          </p:cNvPr>
          <p:cNvSpPr>
            <a:spLocks noGrp="1"/>
          </p:cNvSpPr>
          <p:nvPr/>
        </p:nvSpPr>
        <p:spPr>
          <a:xfrm>
            <a:off x="571500" y="6520815"/>
            <a:ext cx="14049375" cy="523875"/>
          </a:xfrm>
          <a:prstGeom prst="rect">
            <a:avLst/>
          </a:prstGeom>
          <a:noFill/>
          <a:ln w="0">
            <a:noFill/>
          </a:ln>
        </p:spPr>
        <p:txBody>
          <a:bodyPr>
            <a:noAutofit/>
          </a:bodyPr>
          <a:lstStyle/>
          <a:p>
            <a:pPr>
              <a:buNone/>
              <a:defRPr sz="2001" b="0">
                <a:solidFill>
                  <a:srgbClr val="342D2D"/>
                </a:solidFill>
                <a:latin typeface="Arial"/>
                <a:ea typeface="Arial"/>
                <a:cs typeface="Arial"/>
              </a:defRPr>
            </a:pPr>
            <a:r>
              <a:rPr sz="2001" b="0">
                <a:solidFill>
                  <a:srgbClr val="342D2D"/>
                </a:solidFill>
                <a:latin typeface="Arial"/>
                <a:ea typeface="Arial"/>
                <a:cs typeface="Arial"/>
              </a:rPr>
              <a:t>Ví dụ: nếu gia đình ưu tiên Ernest Manning, có thể bắt đầu xem West Springs, Signal Hill hoặc Springbank Hill. Tuy nhiên, mỗi căn nhà vẫn cần được tra lại theo địa chỉ và niên học.</a:t>
            </a:r>
          </a:p>
        </p:txBody>
      </p:sp>
    </p:spTree>
    <p:extLst>
      <p:ext uri="{BB962C8B-B14F-4D97-AF65-F5344CB8AC3E}">
        <p14:creationId xmlns:p14="http://schemas.microsoft.com/office/powerpoint/2010/main" val="7074389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D157CF0-DCFD-4AF6-A122-581190383423}"/>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NGUỒN THAM KHẢO</a:t>
            </a:r>
          </a:p>
        </p:txBody>
      </p:sp>
      <p:sp>
        <p:nvSpPr>
          <p:cNvPr id="2" name="Rectangle 1">
            <a:extLst>
              <a:ext uri="{FF2B5EF4-FFF2-40B4-BE49-F238E27FC236}">
                <a16:creationId xmlns:a16="http://schemas.microsoft.com/office/drawing/2014/main" id="{D414ED06-11BA-43E0-9398-499A98EE6814}"/>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25</a:t>
            </a:r>
          </a:p>
        </p:txBody>
      </p:sp>
      <p:sp>
        <p:nvSpPr>
          <p:cNvPr id="3" name="Rectangle 2">
            <a:extLst>
              <a:ext uri="{FF2B5EF4-FFF2-40B4-BE49-F238E27FC236}">
                <a16:creationId xmlns:a16="http://schemas.microsoft.com/office/drawing/2014/main" id="{79CA2D07-EF19-4C0C-A692-626CC94D5BE5}"/>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Nguồn tham khảo và cách kiểm tra lại</a:t>
            </a:r>
          </a:p>
        </p:txBody>
      </p:sp>
      <p:sp>
        <p:nvSpPr>
          <p:cNvPr id="4" name="Rectangle 3">
            <a:extLst>
              <a:ext uri="{FF2B5EF4-FFF2-40B4-BE49-F238E27FC236}">
                <a16:creationId xmlns:a16="http://schemas.microsoft.com/office/drawing/2014/main" id="{05151776-B2E7-43AF-8182-84F7D2F66E19}"/>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[1] [2] [3] [5] [16] [17] [20] [31]. Chi tiết trong phần ghi chú.</a:t>
            </a:r>
          </a:p>
        </p:txBody>
      </p:sp>
      <p:pic>
        <p:nvPicPr>
          <p:cNvPr id="21" name="Picture 18"/>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B2AE540E-BB83-49C1-82DD-F11847162709}"/>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3AC15B52-943B-49EE-B302-AE6A0ECA6326}"/>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A4044431-DE83-4750-A5D6-E99D02362566}"/>
              </a:ext>
            </a:extLst>
          </p:cNvPr>
          <p:cNvSpPr>
            <a:spLocks noGrp="1"/>
          </p:cNvSpPr>
          <p:nvPr/>
        </p:nvSpPr>
        <p:spPr>
          <a:xfrm>
            <a:off x="571500" y="2005013"/>
            <a:ext cx="3214688" cy="1288733"/>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Phân tuyến và đăng ký</a:t>
            </a:r>
          </a:p>
        </p:txBody>
      </p:sp>
      <p:sp>
        <p:nvSpPr>
          <p:cNvPr id="10" name="Rectangle 9">
            <a:extLst>
              <a:ext uri="{FF2B5EF4-FFF2-40B4-BE49-F238E27FC236}">
                <a16:creationId xmlns:a16="http://schemas.microsoft.com/office/drawing/2014/main" id="{13032C1D-8FA4-4420-A63B-EB091CEE3E77}"/>
              </a:ext>
            </a:extLst>
          </p:cNvPr>
          <p:cNvSpPr>
            <a:spLocks noGrp="1"/>
          </p:cNvSpPr>
          <p:nvPr/>
        </p:nvSpPr>
        <p:spPr>
          <a:xfrm>
            <a:off x="4143375" y="2005013"/>
            <a:ext cx="10477500" cy="1288733"/>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CBE Find a School: cbe.ab.ca/find-a-school</a:t>
            </a:r>
          </a:p>
          <a:p>
            <a:pPr>
              <a:buNone/>
              <a:defRPr sz="2088" b="0">
                <a:solidFill>
                  <a:srgbClr val="342D2D"/>
                </a:solidFill>
                <a:latin typeface="Arial"/>
                <a:ea typeface="Arial"/>
                <a:cs typeface="Arial"/>
              </a:defRPr>
            </a:pPr>
            <a:r>
              <a:rPr sz="2088" b="0">
                <a:solidFill>
                  <a:srgbClr val="342D2D"/>
                </a:solidFill>
                <a:latin typeface="Arial"/>
                <a:ea typeface="Arial"/>
                <a:cs typeface="Arial"/>
              </a:rPr>
              <a:t>Đăng ký CBE: cbe.ab.ca/new-students</a:t>
            </a:r>
          </a:p>
          <a:p>
            <a:pPr>
              <a:buNone/>
              <a:defRPr sz="2088" b="0">
                <a:solidFill>
                  <a:srgbClr val="342D2D"/>
                </a:solidFill>
                <a:latin typeface="Arial"/>
                <a:ea typeface="Arial"/>
                <a:cs typeface="Arial"/>
              </a:defRPr>
            </a:pPr>
            <a:r>
              <a:rPr sz="2088" b="0">
                <a:solidFill>
                  <a:srgbClr val="342D2D"/>
                </a:solidFill>
                <a:latin typeface="Arial"/>
                <a:ea typeface="Arial"/>
                <a:cs typeface="Arial"/>
              </a:rPr>
              <a:t>CCSD: kiểm tra hệ thống trường và hướng dẫn đăng ký của trường Công giáo.</a:t>
            </a:r>
          </a:p>
        </p:txBody>
      </p:sp>
      <p:sp>
        <p:nvSpPr>
          <p:cNvPr id="11" name="Rectangle 10">
            <a:extLst>
              <a:ext uri="{FF2B5EF4-FFF2-40B4-BE49-F238E27FC236}">
                <a16:creationId xmlns:a16="http://schemas.microsoft.com/office/drawing/2014/main" id="{3696BEFA-F09B-413A-BD52-2B78DADEA549}"/>
              </a:ext>
            </a:extLst>
          </p:cNvPr>
          <p:cNvSpPr>
            <a:spLocks noGrp="1"/>
          </p:cNvSpPr>
          <p:nvPr/>
        </p:nvSpPr>
        <p:spPr>
          <a:xfrm>
            <a:off x="571500" y="3503295"/>
            <a:ext cx="3214688" cy="1288733"/>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IB và AP</a:t>
            </a:r>
          </a:p>
        </p:txBody>
      </p:sp>
      <p:sp>
        <p:nvSpPr>
          <p:cNvPr id="12" name="Rectangle 11">
            <a:extLst>
              <a:ext uri="{FF2B5EF4-FFF2-40B4-BE49-F238E27FC236}">
                <a16:creationId xmlns:a16="http://schemas.microsoft.com/office/drawing/2014/main" id="{AA4EF3E6-62AD-43BE-9EE9-10AD4AAC1CAA}"/>
              </a:ext>
            </a:extLst>
          </p:cNvPr>
          <p:cNvSpPr>
            <a:spLocks noGrp="1"/>
          </p:cNvSpPr>
          <p:nvPr/>
        </p:nvSpPr>
        <p:spPr>
          <a:xfrm>
            <a:off x="4143375" y="3503295"/>
            <a:ext cx="10477500" cy="1288733"/>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IB: cbe.ab.ca/international-baccalaureate-programme</a:t>
            </a:r>
          </a:p>
          <a:p>
            <a:pPr>
              <a:buNone/>
              <a:defRPr sz="2088" b="0">
                <a:solidFill>
                  <a:srgbClr val="342D2D"/>
                </a:solidFill>
                <a:latin typeface="Arial"/>
                <a:ea typeface="Arial"/>
                <a:cs typeface="Arial"/>
              </a:defRPr>
            </a:pPr>
            <a:r>
              <a:rPr sz="2088" b="0">
                <a:solidFill>
                  <a:srgbClr val="342D2D"/>
                </a:solidFill>
                <a:latin typeface="Arial"/>
                <a:ea typeface="Arial"/>
                <a:cs typeface="Arial"/>
              </a:rPr>
              <a:t>Hồ sơ IB: cbe.ab.ca/international-baccalaureate-transfers</a:t>
            </a:r>
          </a:p>
          <a:p>
            <a:pPr>
              <a:buNone/>
              <a:defRPr sz="2088" b="0">
                <a:solidFill>
                  <a:srgbClr val="342D2D"/>
                </a:solidFill>
                <a:latin typeface="Arial"/>
                <a:ea typeface="Arial"/>
                <a:cs typeface="Arial"/>
              </a:defRPr>
            </a:pPr>
            <a:r>
              <a:rPr sz="2088" b="0">
                <a:solidFill>
                  <a:srgbClr val="342D2D"/>
                </a:solidFill>
                <a:latin typeface="Arial"/>
                <a:ea typeface="Arial"/>
                <a:cs typeface="Arial"/>
              </a:rPr>
              <a:t>AP: cbe.ab.ca/advanced-placement</a:t>
            </a:r>
          </a:p>
        </p:txBody>
      </p:sp>
      <p:sp>
        <p:nvSpPr>
          <p:cNvPr id="13" name="Rectangle 12">
            <a:extLst>
              <a:ext uri="{FF2B5EF4-FFF2-40B4-BE49-F238E27FC236}">
                <a16:creationId xmlns:a16="http://schemas.microsoft.com/office/drawing/2014/main" id="{D557A985-EC17-490F-ABF9-FCF3127B1F26}"/>
              </a:ext>
            </a:extLst>
          </p:cNvPr>
          <p:cNvSpPr>
            <a:spLocks noGrp="1"/>
          </p:cNvSpPr>
          <p:nvPr/>
        </p:nvSpPr>
        <p:spPr>
          <a:xfrm>
            <a:off x="571500" y="5001578"/>
            <a:ext cx="3214688" cy="1288733"/>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Điểm trường</a:t>
            </a:r>
          </a:p>
        </p:txBody>
      </p:sp>
      <p:sp>
        <p:nvSpPr>
          <p:cNvPr id="14" name="Rectangle 13">
            <a:extLst>
              <a:ext uri="{FF2B5EF4-FFF2-40B4-BE49-F238E27FC236}">
                <a16:creationId xmlns:a16="http://schemas.microsoft.com/office/drawing/2014/main" id="{17561DD4-31C3-463A-B06C-25BE002ABE55}"/>
              </a:ext>
            </a:extLst>
          </p:cNvPr>
          <p:cNvSpPr>
            <a:spLocks noGrp="1"/>
          </p:cNvSpPr>
          <p:nvPr/>
        </p:nvSpPr>
        <p:spPr>
          <a:xfrm>
            <a:off x="4143375" y="5001578"/>
            <a:ext cx="10477500" cy="1288733"/>
          </a:xfrm>
          <a:prstGeom prst="rect">
            <a:avLst/>
          </a:prstGeom>
          <a:noFill/>
          <a:ln w="0">
            <a:noFill/>
          </a:ln>
        </p:spPr>
        <p:txBody>
          <a:bodyPr>
            <a:noAutofit/>
          </a:bodyPr>
          <a:lstStyle/>
          <a:p>
            <a:pPr>
              <a:buNone/>
              <a:defRPr sz="2088" b="0">
                <a:solidFill>
                  <a:srgbClr val="342D2D"/>
                </a:solidFill>
                <a:latin typeface="Arial"/>
                <a:ea typeface="Arial"/>
                <a:cs typeface="Arial"/>
              </a:defRPr>
            </a:pPr>
            <a:r>
              <a:rPr sz="2088" b="0">
                <a:solidFill>
                  <a:srgbClr val="342D2D"/>
                </a:solidFill>
                <a:latin typeface="Arial"/>
                <a:ea typeface="Arial"/>
                <a:cs typeface="Arial"/>
              </a:rPr>
              <a:t>Fraser Institute, Report Card on Alberta’s High Schools 2025. Bảng điểm dùng niên học 2023–2024. Link PDF đầy đủ nằm trong Notes và tệp nguồn đi kèm.</a:t>
            </a:r>
          </a:p>
        </p:txBody>
      </p:sp>
    </p:spTree>
    <p:extLst>
      <p:ext uri="{BB962C8B-B14F-4D97-AF65-F5344CB8AC3E}">
        <p14:creationId xmlns:p14="http://schemas.microsoft.com/office/powerpoint/2010/main" val="349048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9E4D8EA9-DA01-4A50-9E71-3C8EACA2D6C8}"/>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NGUỒN THAM KHẢO</a:t>
            </a:r>
          </a:p>
        </p:txBody>
      </p:sp>
      <p:sp>
        <p:nvSpPr>
          <p:cNvPr id="2" name="Rectangle 1">
            <a:extLst>
              <a:ext uri="{FF2B5EF4-FFF2-40B4-BE49-F238E27FC236}">
                <a16:creationId xmlns:a16="http://schemas.microsoft.com/office/drawing/2014/main" id="{B7E85AAA-443A-4539-8176-A6923252749D}"/>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26</a:t>
            </a:r>
          </a:p>
        </p:txBody>
      </p:sp>
      <p:sp>
        <p:nvSpPr>
          <p:cNvPr id="3" name="Rectangle 2">
            <a:extLst>
              <a:ext uri="{FF2B5EF4-FFF2-40B4-BE49-F238E27FC236}">
                <a16:creationId xmlns:a16="http://schemas.microsoft.com/office/drawing/2014/main" id="{86BD7B2E-53BF-425D-A17B-2E266563CDB7}"/>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Phạm vi thông tin trong tài liệu</a:t>
            </a:r>
          </a:p>
        </p:txBody>
      </p:sp>
      <p:sp>
        <p:nvSpPr>
          <p:cNvPr id="4" name="Rectangle 3">
            <a:extLst>
              <a:ext uri="{FF2B5EF4-FFF2-40B4-BE49-F238E27FC236}">
                <a16:creationId xmlns:a16="http://schemas.microsoft.com/office/drawing/2014/main" id="{FF89FBB4-7D89-4B80-A65D-0C505611BBC8}"/>
              </a:ext>
            </a:extLst>
          </p:cNvPr>
          <p:cNvSpPr>
            <a:spLocks noGrp="1"/>
          </p:cNvSpPr>
          <p:nvPr/>
        </p:nvSpPr>
        <p:spPr>
          <a:xfrm>
            <a:off x="571500" y="7429500"/>
            <a:ext cx="13906500" cy="247650"/>
          </a:xfrm>
          <a:prstGeom prst="rect">
            <a:avLst/>
          </a:prstGeom>
          <a:noFill/>
          <a:ln w="0">
            <a:noFill/>
          </a:ln>
        </p:spPr>
        <p:txBody>
          <a:bodyPr>
            <a:noAutofit/>
          </a:bodyPr>
          <a:lstStyle/>
          <a:p>
            <a:pPr>
              <a:buNone/>
              <a:defRPr sz="1125" b="0">
                <a:solidFill>
                  <a:srgbClr val="786B65"/>
                </a:solidFill>
                <a:latin typeface="Arial"/>
                <a:ea typeface="Arial"/>
                <a:cs typeface="Arial"/>
              </a:defRPr>
            </a:pPr>
            <a:r>
              <a:rPr sz="1125" b="0">
                <a:solidFill>
                  <a:srgbClr val="786B65"/>
                </a:solidFill>
                <a:latin typeface="Arial"/>
                <a:ea typeface="Arial"/>
                <a:cs typeface="Arial"/>
              </a:rPr>
              <a:t>Nguồn [2] [31] [51] [49]. Chi tiết trong phần ghi chú.</a:t>
            </a:r>
          </a:p>
        </p:txBody>
      </p:sp>
      <p:pic>
        <p:nvPicPr>
          <p:cNvPr id="21" name="Picture 18"/>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6" name="Rectangle 5">
            <a:extLst>
              <a:ext uri="{FF2B5EF4-FFF2-40B4-BE49-F238E27FC236}">
                <a16:creationId xmlns:a16="http://schemas.microsoft.com/office/drawing/2014/main" id="{C63BD063-8EC1-457A-A3B6-BCB8849E6929}"/>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7" name="Rectangle 6">
            <a:extLst>
              <a:ext uri="{FF2B5EF4-FFF2-40B4-BE49-F238E27FC236}">
                <a16:creationId xmlns:a16="http://schemas.microsoft.com/office/drawing/2014/main" id="{9D310957-E6FC-4114-9DBC-7D9C907E78BE}"/>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9" name="Rectangle 8">
            <a:extLst>
              <a:ext uri="{FF2B5EF4-FFF2-40B4-BE49-F238E27FC236}">
                <a16:creationId xmlns:a16="http://schemas.microsoft.com/office/drawing/2014/main" id="{7118F21F-FDA6-40D1-8AA7-FBF5AA30530B}"/>
              </a:ext>
            </a:extLst>
          </p:cNvPr>
          <p:cNvSpPr>
            <a:spLocks noGrp="1"/>
          </p:cNvSpPr>
          <p:nvPr/>
        </p:nvSpPr>
        <p:spPr>
          <a:xfrm>
            <a:off x="571500" y="1973580"/>
            <a:ext cx="3214688" cy="1393508"/>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Danh sách trường</a:t>
            </a:r>
          </a:p>
        </p:txBody>
      </p:sp>
      <p:sp>
        <p:nvSpPr>
          <p:cNvPr id="10" name="Rectangle 9">
            <a:extLst>
              <a:ext uri="{FF2B5EF4-FFF2-40B4-BE49-F238E27FC236}">
                <a16:creationId xmlns:a16="http://schemas.microsoft.com/office/drawing/2014/main" id="{B6D8B51B-C7C7-4770-A7C5-9922AB71E1AA}"/>
              </a:ext>
            </a:extLst>
          </p:cNvPr>
          <p:cNvSpPr>
            <a:spLocks noGrp="1"/>
          </p:cNvSpPr>
          <p:nvPr/>
        </p:nvSpPr>
        <p:spPr>
          <a:xfrm>
            <a:off x="4143375" y="1973580"/>
            <a:ext cx="10477500" cy="1393508"/>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Nhóm THPT được chọn để phục vụ nhu cầu tìm trường và khu dân cư, không phải toàn bộ các trường dẫn đầu Calgary. Nhóm THCS là các lựa chọn có chương trình và điều kiện nhập học được đối chiếu, không gán thứ hạng thiếu cơ sở.</a:t>
            </a:r>
          </a:p>
        </p:txBody>
      </p:sp>
      <p:sp>
        <p:nvSpPr>
          <p:cNvPr id="11" name="Rectangle 10">
            <a:extLst>
              <a:ext uri="{FF2B5EF4-FFF2-40B4-BE49-F238E27FC236}">
                <a16:creationId xmlns:a16="http://schemas.microsoft.com/office/drawing/2014/main" id="{39F2E62B-2048-40F8-A88C-5F3DBA71698D}"/>
              </a:ext>
            </a:extLst>
          </p:cNvPr>
          <p:cNvSpPr>
            <a:spLocks noGrp="1"/>
          </p:cNvSpPr>
          <p:nvPr/>
        </p:nvSpPr>
        <p:spPr>
          <a:xfrm>
            <a:off x="571500" y="3576638"/>
            <a:ext cx="3214688" cy="1393508"/>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Bản đồ và thời điểm</a:t>
            </a:r>
          </a:p>
        </p:txBody>
      </p:sp>
      <p:sp>
        <p:nvSpPr>
          <p:cNvPr id="12" name="Rectangle 11">
            <a:extLst>
              <a:ext uri="{FF2B5EF4-FFF2-40B4-BE49-F238E27FC236}">
                <a16:creationId xmlns:a16="http://schemas.microsoft.com/office/drawing/2014/main" id="{DEF1A0A8-BC51-430E-B656-0940DDBF72F6}"/>
              </a:ext>
            </a:extLst>
          </p:cNvPr>
          <p:cNvSpPr>
            <a:spLocks noGrp="1"/>
          </p:cNvSpPr>
          <p:nvPr/>
        </p:nvSpPr>
        <p:spPr>
          <a:xfrm>
            <a:off x="4143375" y="3576638"/>
            <a:ext cx="10477500" cy="1393508"/>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Sáu bản đồ thể hiện Regular 10–12, niên học 2026–27, chụp từ CBE ngày 19/09/2026. Vùng xanh là phân tuyến, vùng tím là vùng đi bộ. Danh sách cộng đồng trên slide là tiêu biểu.</a:t>
            </a:r>
          </a:p>
        </p:txBody>
      </p:sp>
      <p:sp>
        <p:nvSpPr>
          <p:cNvPr id="13" name="Rectangle 12">
            <a:extLst>
              <a:ext uri="{FF2B5EF4-FFF2-40B4-BE49-F238E27FC236}">
                <a16:creationId xmlns:a16="http://schemas.microsoft.com/office/drawing/2014/main" id="{19BCE85B-4CA9-46F7-8A21-8059F4434600}"/>
              </a:ext>
            </a:extLst>
          </p:cNvPr>
          <p:cNvSpPr>
            <a:spLocks noGrp="1"/>
          </p:cNvSpPr>
          <p:nvPr/>
        </p:nvSpPr>
        <p:spPr>
          <a:xfrm>
            <a:off x="571500" y="5179695"/>
            <a:ext cx="3214688" cy="1393508"/>
          </a:xfrm>
          <a:prstGeom prst="rect">
            <a:avLst/>
          </a:prstGeom>
          <a:noFill/>
          <a:ln w="0">
            <a:noFill/>
          </a:ln>
        </p:spPr>
        <p:txBody>
          <a:bodyPr>
            <a:noAutofit/>
          </a:bodyPr>
          <a:lstStyle/>
          <a:p>
            <a:pPr>
              <a:buNone/>
              <a:defRPr sz="2250" b="1">
                <a:solidFill>
                  <a:srgbClr val="084F6A"/>
                </a:solidFill>
                <a:latin typeface="Arial"/>
                <a:ea typeface="Arial"/>
                <a:cs typeface="Arial"/>
              </a:defRPr>
            </a:pPr>
            <a:r>
              <a:rPr sz="2250" b="1">
                <a:solidFill>
                  <a:srgbClr val="084F6A"/>
                </a:solidFill>
                <a:latin typeface="Arial"/>
                <a:ea typeface="Arial"/>
                <a:cs typeface="Arial"/>
              </a:rPr>
              <a:t>Nguồn và quan điểm</a:t>
            </a:r>
          </a:p>
        </p:txBody>
      </p:sp>
      <p:sp>
        <p:nvSpPr>
          <p:cNvPr id="14" name="Rectangle 13">
            <a:extLst>
              <a:ext uri="{FF2B5EF4-FFF2-40B4-BE49-F238E27FC236}">
                <a16:creationId xmlns:a16="http://schemas.microsoft.com/office/drawing/2014/main" id="{26B18B7A-D1C5-4407-A371-90EC3D715684}"/>
              </a:ext>
            </a:extLst>
          </p:cNvPr>
          <p:cNvSpPr>
            <a:spLocks noGrp="1"/>
          </p:cNvSpPr>
          <p:nvPr/>
        </p:nvSpPr>
        <p:spPr>
          <a:xfrm>
            <a:off x="4143375" y="5179695"/>
            <a:ext cx="10477500" cy="1393508"/>
          </a:xfrm>
          <a:prstGeom prst="rect">
            <a:avLst/>
          </a:prstGeom>
          <a:noFill/>
          <a:ln w="0">
            <a:noFill/>
          </a:ln>
        </p:spPr>
        <p:txBody>
          <a:bodyPr>
            <a:noAutofit/>
          </a:bodyPr>
          <a:lstStyle/>
          <a:p>
            <a:pPr>
              <a:buNone/>
              <a:defRPr sz="2175" b="0">
                <a:solidFill>
                  <a:srgbClr val="342D2D"/>
                </a:solidFill>
                <a:latin typeface="Arial"/>
                <a:ea typeface="Arial"/>
                <a:cs typeface="Arial"/>
              </a:defRPr>
            </a:pPr>
            <a:r>
              <a:rPr sz="2175" b="0">
                <a:solidFill>
                  <a:srgbClr val="342D2D"/>
                </a:solidFill>
                <a:latin typeface="Arial"/>
                <a:ea typeface="Arial"/>
                <a:cs typeface="Arial"/>
              </a:rPr>
              <a:t>Thông tin tuyển sinh ưu tiên nguồn CBE, nhà trường và Alberta Education. Chamberlain là nguồn tham khảo bổ sung về góc nhìn chọn nhà. Phần góc nhìn cá nhân là nội dung được biên tập từ chia sẻ của người viết.</a:t>
            </a:r>
          </a:p>
        </p:txBody>
      </p:sp>
    </p:spTree>
    <p:extLst>
      <p:ext uri="{BB962C8B-B14F-4D97-AF65-F5344CB8AC3E}">
        <p14:creationId xmlns:p14="http://schemas.microsoft.com/office/powerpoint/2010/main" val="8410547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AF6F0"/>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859A712-C689-4925-91A7-DF66950CF0AA}"/>
              </a:ext>
            </a:extLst>
          </p:cNvPr>
          <p:cNvSpPr>
            <a:spLocks noGrp="1"/>
          </p:cNvSpPr>
          <p:nvPr/>
        </p:nvSpPr>
        <p:spPr>
          <a:xfrm>
            <a:off x="571500" y="304800"/>
            <a:ext cx="13430250" cy="314325"/>
          </a:xfrm>
          <a:prstGeom prst="rect">
            <a:avLst/>
          </a:prstGeom>
          <a:noFill/>
          <a:ln w="0">
            <a:noFill/>
          </a:ln>
        </p:spPr>
        <p:txBody>
          <a:bodyPr>
            <a:noAutofit/>
          </a:bodyPr>
          <a:lstStyle/>
          <a:p>
            <a:pPr>
              <a:buNone/>
              <a:defRPr sz="1425" b="1">
                <a:solidFill>
                  <a:srgbClr val="786B65"/>
                </a:solidFill>
                <a:latin typeface="Arial"/>
                <a:ea typeface="Arial"/>
                <a:cs typeface="Arial"/>
              </a:defRPr>
            </a:pPr>
            <a:r>
              <a:rPr sz="1425" b="1">
                <a:solidFill>
                  <a:srgbClr val="786B65"/>
                </a:solidFill>
                <a:latin typeface="Arial"/>
                <a:ea typeface="Arial"/>
                <a:cs typeface="Arial"/>
              </a:rPr>
              <a:t>CHIA SẺ VỚI PHỤ HUYNH</a:t>
            </a:r>
          </a:p>
        </p:txBody>
      </p:sp>
      <p:sp>
        <p:nvSpPr>
          <p:cNvPr id="2" name="Rectangle 1">
            <a:extLst>
              <a:ext uri="{FF2B5EF4-FFF2-40B4-BE49-F238E27FC236}">
                <a16:creationId xmlns:a16="http://schemas.microsoft.com/office/drawing/2014/main" id="{3046A1E6-9A87-4D29-ACC2-E4ABFC9C1F9E}"/>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084F6A"/>
                </a:solidFill>
                <a:latin typeface="Arial"/>
                <a:ea typeface="Arial"/>
                <a:cs typeface="Arial"/>
              </a:defRPr>
            </a:pPr>
            <a:r>
              <a:rPr sz="1650" b="0">
                <a:solidFill>
                  <a:srgbClr val="084F6A"/>
                </a:solidFill>
                <a:latin typeface="Arial"/>
                <a:ea typeface="Arial"/>
                <a:cs typeface="Arial"/>
              </a:rPr>
              <a:t>27</a:t>
            </a:r>
          </a:p>
        </p:txBody>
      </p:sp>
      <p:sp>
        <p:nvSpPr>
          <p:cNvPr id="3" name="Rectangle 2">
            <a:extLst>
              <a:ext uri="{FF2B5EF4-FFF2-40B4-BE49-F238E27FC236}">
                <a16:creationId xmlns:a16="http://schemas.microsoft.com/office/drawing/2014/main" id="{35415BDC-098B-47F2-B759-EBC0CB78647A}"/>
              </a:ext>
            </a:extLst>
          </p:cNvPr>
          <p:cNvSpPr>
            <a:spLocks noGrp="1"/>
          </p:cNvSpPr>
          <p:nvPr/>
        </p:nvSpPr>
        <p:spPr>
          <a:xfrm>
            <a:off x="571500" y="809625"/>
            <a:ext cx="14097000" cy="1028700"/>
          </a:xfrm>
          <a:prstGeom prst="rect">
            <a:avLst/>
          </a:prstGeom>
          <a:noFill/>
          <a:ln w="0">
            <a:noFill/>
          </a:ln>
        </p:spPr>
        <p:txBody>
          <a:bodyPr>
            <a:noAutofit/>
          </a:bodyPr>
          <a:lstStyle/>
          <a:p>
            <a:pPr>
              <a:buNone/>
              <a:defRPr sz="3750" b="0">
                <a:solidFill>
                  <a:srgbClr val="084F6A"/>
                </a:solidFill>
                <a:latin typeface="Cambria"/>
                <a:ea typeface="Cambria"/>
                <a:cs typeface="Cambria"/>
              </a:defRPr>
            </a:pPr>
            <a:r>
              <a:rPr sz="3750" b="0">
                <a:solidFill>
                  <a:srgbClr val="084F6A"/>
                </a:solidFill>
                <a:latin typeface="Cambria"/>
                <a:ea typeface="Cambria"/>
                <a:cs typeface="Cambria"/>
              </a:rPr>
              <a:t>Góc nhìn cá nhân</a:t>
            </a:r>
          </a:p>
        </p:txBody>
      </p:sp>
      <p:pic>
        <p:nvPicPr>
          <p:cNvPr id="18" name="Picture 15"/>
          <p:cNvPicPr>
            <a:picLocks noChangeAspect="1"/>
          </p:cNvPicPr>
          <p:nvPr/>
        </p:nvPicPr>
        <p:blipFill>
          <a:blip r:embed="rId3"/>
          <a:srcRect t="5272" b="5272"/>
          <a:stretch>
            <a:fillRect/>
          </a:stretch>
        </p:blipFill>
        <p:spPr>
          <a:xfrm>
            <a:off x="571500" y="7772400"/>
            <a:ext cx="628650" cy="628650"/>
          </a:xfrm>
          <a:prstGeom prst="ellipse">
            <a:avLst/>
          </a:prstGeom>
        </p:spPr>
      </p:pic>
      <p:sp>
        <p:nvSpPr>
          <p:cNvPr id="5" name="Rectangle 4">
            <a:extLst>
              <a:ext uri="{FF2B5EF4-FFF2-40B4-BE49-F238E27FC236}">
                <a16:creationId xmlns:a16="http://schemas.microsoft.com/office/drawing/2014/main" id="{CE7E02EC-4F56-4DFA-9924-F4B5DDC6D67C}"/>
              </a:ext>
            </a:extLst>
          </p:cNvPr>
          <p:cNvSpPr>
            <a:spLocks noGrp="1"/>
          </p:cNvSpPr>
          <p:nvPr/>
        </p:nvSpPr>
        <p:spPr>
          <a:xfrm>
            <a:off x="1390650" y="7772400"/>
            <a:ext cx="7143750" cy="323850"/>
          </a:xfrm>
          <a:prstGeom prst="rect">
            <a:avLst/>
          </a:prstGeom>
          <a:noFill/>
          <a:ln w="0">
            <a:noFill/>
          </a:ln>
        </p:spPr>
        <p:txBody>
          <a:bodyPr>
            <a:noAutofit/>
          </a:bodyPr>
          <a:lstStyle/>
          <a:p>
            <a:pPr>
              <a:buNone/>
              <a:defRPr sz="1875" b="1">
                <a:solidFill>
                  <a:srgbClr val="084F6A"/>
                </a:solidFill>
                <a:latin typeface="Arial"/>
                <a:ea typeface="Arial"/>
                <a:cs typeface="Arial"/>
              </a:defRPr>
            </a:pPr>
            <a:r>
              <a:rPr sz="1875" b="1">
                <a:solidFill>
                  <a:srgbClr val="084F6A"/>
                </a:solidFill>
                <a:latin typeface="Arial"/>
                <a:ea typeface="Arial"/>
                <a:cs typeface="Arial"/>
              </a:rPr>
              <a:t>Clara Nguyen - 778 836 2495</a:t>
            </a:r>
          </a:p>
        </p:txBody>
      </p:sp>
      <p:sp>
        <p:nvSpPr>
          <p:cNvPr id="6" name="Rectangle 5">
            <a:extLst>
              <a:ext uri="{FF2B5EF4-FFF2-40B4-BE49-F238E27FC236}">
                <a16:creationId xmlns:a16="http://schemas.microsoft.com/office/drawing/2014/main" id="{B21A247F-9FCE-4D45-83C7-6971B20263E8}"/>
              </a:ext>
            </a:extLst>
          </p:cNvPr>
          <p:cNvSpPr>
            <a:spLocks noGrp="1"/>
          </p:cNvSpPr>
          <p:nvPr/>
        </p:nvSpPr>
        <p:spPr>
          <a:xfrm>
            <a:off x="1390650" y="8105775"/>
            <a:ext cx="7143750" cy="276225"/>
          </a:xfrm>
          <a:prstGeom prst="rect">
            <a:avLst/>
          </a:prstGeom>
          <a:noFill/>
          <a:ln w="0">
            <a:noFill/>
          </a:ln>
        </p:spPr>
        <p:txBody>
          <a:bodyPr>
            <a:noAutofit/>
          </a:bodyPr>
          <a:lstStyle/>
          <a:p>
            <a:pPr>
              <a:buNone/>
              <a:defRPr sz="1575" b="0">
                <a:solidFill>
                  <a:srgbClr val="786B65"/>
                </a:solidFill>
                <a:latin typeface="Arial"/>
                <a:ea typeface="Arial"/>
                <a:cs typeface="Arial"/>
              </a:defRPr>
            </a:pPr>
            <a:r>
              <a:rPr sz="1575" b="0">
                <a:solidFill>
                  <a:srgbClr val="786B65"/>
                </a:solidFill>
                <a:latin typeface="Arial"/>
                <a:ea typeface="Arial"/>
                <a:cs typeface="Arial"/>
              </a:rPr>
              <a:t>Calgary REALTOR® and Property Manager</a:t>
            </a:r>
          </a:p>
        </p:txBody>
      </p:sp>
      <p:sp>
        <p:nvSpPr>
          <p:cNvPr id="8" name="Rectangle 7">
            <a:extLst>
              <a:ext uri="{FF2B5EF4-FFF2-40B4-BE49-F238E27FC236}">
                <a16:creationId xmlns:a16="http://schemas.microsoft.com/office/drawing/2014/main" id="{52F6414F-337A-4A90-9CF5-DA4471B5DABE}"/>
              </a:ext>
            </a:extLst>
          </p:cNvPr>
          <p:cNvSpPr>
            <a:spLocks noGrp="1"/>
          </p:cNvSpPr>
          <p:nvPr/>
        </p:nvSpPr>
        <p:spPr>
          <a:xfrm>
            <a:off x="571500" y="1994535"/>
            <a:ext cx="14049375" cy="523875"/>
          </a:xfrm>
          <a:prstGeom prst="rect">
            <a:avLst/>
          </a:prstGeom>
          <a:noFill/>
          <a:ln w="0">
            <a:noFill/>
          </a:ln>
        </p:spPr>
        <p:txBody>
          <a:bodyPr>
            <a:noAutofit/>
          </a:bodyPr>
          <a:lstStyle/>
          <a:p>
            <a:pPr>
              <a:buNone/>
              <a:defRPr sz="2542" b="1">
                <a:solidFill>
                  <a:srgbClr val="084F6A"/>
                </a:solidFill>
                <a:latin typeface="Arial"/>
                <a:ea typeface="Arial"/>
                <a:cs typeface="Arial"/>
              </a:defRPr>
            </a:pPr>
            <a:r>
              <a:rPr sz="2542" b="1">
                <a:solidFill>
                  <a:srgbClr val="084F6A"/>
                </a:solidFill>
                <a:latin typeface="Arial"/>
                <a:ea typeface="Arial"/>
                <a:cs typeface="Arial"/>
              </a:rPr>
              <a:t>Mỗi gia đình có một cách nghĩ khác nhau về việc chọn trường.</a:t>
            </a:r>
          </a:p>
        </p:txBody>
      </p:sp>
      <p:sp>
        <p:nvSpPr>
          <p:cNvPr id="9" name="Rectangle 8">
            <a:extLst>
              <a:ext uri="{FF2B5EF4-FFF2-40B4-BE49-F238E27FC236}">
                <a16:creationId xmlns:a16="http://schemas.microsoft.com/office/drawing/2014/main" id="{51DF7DD1-B451-4F53-9A02-D27F155A73C7}"/>
              </a:ext>
            </a:extLst>
          </p:cNvPr>
          <p:cNvSpPr>
            <a:spLocks noGrp="1"/>
          </p:cNvSpPr>
          <p:nvPr/>
        </p:nvSpPr>
        <p:spPr>
          <a:xfrm>
            <a:off x="571500" y="2759393"/>
            <a:ext cx="13930313" cy="953453"/>
          </a:xfrm>
          <a:prstGeom prst="rect">
            <a:avLst/>
          </a:prstGeom>
          <a:noFill/>
          <a:ln w="0">
            <a:noFill/>
          </a:ln>
        </p:spPr>
        <p:txBody>
          <a:bodyPr>
            <a:noAutofit/>
          </a:bodyPr>
          <a:lstStyle/>
          <a:p>
            <a:pPr>
              <a:buNone/>
              <a:defRPr sz="2203" b="0">
                <a:solidFill>
                  <a:srgbClr val="342D2D"/>
                </a:solidFill>
                <a:latin typeface="Arial"/>
                <a:ea typeface="Arial"/>
                <a:cs typeface="Arial"/>
              </a:defRPr>
            </a:pPr>
            <a:r>
              <a:rPr sz="2203" b="0">
                <a:solidFill>
                  <a:srgbClr val="342D2D"/>
                </a:solidFill>
                <a:latin typeface="Arial"/>
                <a:ea typeface="Arial"/>
                <a:cs typeface="Arial"/>
              </a:rPr>
              <a:t>Có gia đình nghĩ rằng chỉ cần học sinh phát huy được khả năng trong một môi trường bình thường là đủ. Gia đình sống ở đâu thì học ở đó, vì các trường đều theo chương trình giáo dục chung.</a:t>
            </a:r>
          </a:p>
        </p:txBody>
      </p:sp>
      <p:sp>
        <p:nvSpPr>
          <p:cNvPr id="10" name="Rectangle 9">
            <a:extLst>
              <a:ext uri="{FF2B5EF4-FFF2-40B4-BE49-F238E27FC236}">
                <a16:creationId xmlns:a16="http://schemas.microsoft.com/office/drawing/2014/main" id="{F0EA4ED5-EF9D-4CAC-B137-AEAC746F4BCA}"/>
              </a:ext>
            </a:extLst>
          </p:cNvPr>
          <p:cNvSpPr>
            <a:spLocks noGrp="1"/>
          </p:cNvSpPr>
          <p:nvPr/>
        </p:nvSpPr>
        <p:spPr>
          <a:xfrm>
            <a:off x="571500" y="3953828"/>
            <a:ext cx="13930313" cy="1299210"/>
          </a:xfrm>
          <a:prstGeom prst="rect">
            <a:avLst/>
          </a:prstGeom>
          <a:noFill/>
          <a:ln w="0">
            <a:noFill/>
          </a:ln>
        </p:spPr>
        <p:txBody>
          <a:bodyPr>
            <a:noAutofit/>
          </a:bodyPr>
          <a:lstStyle/>
          <a:p>
            <a:pPr>
              <a:buNone/>
              <a:defRPr sz="2203" b="0">
                <a:solidFill>
                  <a:srgbClr val="342D2D"/>
                </a:solidFill>
                <a:latin typeface="Arial"/>
                <a:ea typeface="Arial"/>
                <a:cs typeface="Arial"/>
              </a:defRPr>
            </a:pPr>
            <a:r>
              <a:rPr sz="2203" b="0">
                <a:solidFill>
                  <a:srgbClr val="342D2D"/>
                </a:solidFill>
                <a:latin typeface="Arial"/>
                <a:ea typeface="Arial"/>
                <a:cs typeface="Arial"/>
              </a:rPr>
              <a:t>Một nhóm phụ huynh khác lại cho rằng trường đứng top có môi trường học tốt hơn. Đã chấp nhận nhiều hy sinh để sang đây vì tương lai của thế hệ sau, họ muốn ưu tiên khu vực có trường hàng đầu, dù phải đánh đổi nhiều hơn.</a:t>
            </a:r>
          </a:p>
        </p:txBody>
      </p:sp>
      <p:sp>
        <p:nvSpPr>
          <p:cNvPr id="11" name="Rectangle 10">
            <a:extLst>
              <a:ext uri="{FF2B5EF4-FFF2-40B4-BE49-F238E27FC236}">
                <a16:creationId xmlns:a16="http://schemas.microsoft.com/office/drawing/2014/main" id="{D0D2051F-3476-4E0F-B5C1-C4824B80D242}"/>
              </a:ext>
            </a:extLst>
          </p:cNvPr>
          <p:cNvSpPr>
            <a:spLocks noGrp="1"/>
          </p:cNvSpPr>
          <p:nvPr/>
        </p:nvSpPr>
        <p:spPr>
          <a:xfrm>
            <a:off x="571500" y="5504498"/>
            <a:ext cx="13930313" cy="796290"/>
          </a:xfrm>
          <a:prstGeom prst="rect">
            <a:avLst/>
          </a:prstGeom>
          <a:noFill/>
          <a:ln w="0">
            <a:noFill/>
          </a:ln>
        </p:spPr>
        <p:txBody>
          <a:bodyPr>
            <a:noAutofit/>
          </a:bodyPr>
          <a:lstStyle/>
          <a:p>
            <a:pPr>
              <a:buNone/>
              <a:defRPr sz="2288" b="1">
                <a:solidFill>
                  <a:srgbClr val="084F6A"/>
                </a:solidFill>
                <a:latin typeface="Arial"/>
                <a:ea typeface="Arial"/>
                <a:cs typeface="Arial"/>
              </a:defRPr>
            </a:pPr>
            <a:r>
              <a:rPr sz="2288" b="1">
                <a:solidFill>
                  <a:srgbClr val="084F6A"/>
                </a:solidFill>
                <a:latin typeface="Arial"/>
                <a:ea typeface="Arial"/>
                <a:cs typeface="Arial"/>
              </a:rPr>
              <a:t>Theo mình, không có quan điểm nào hoàn toàn đúng hay sai. Điều đó phụ thuộc vào quan điểm giáo dục và hoàn cảnh của từng gia đình.</a:t>
            </a:r>
          </a:p>
        </p:txBody>
      </p:sp>
      <p:sp>
        <p:nvSpPr>
          <p:cNvPr id="12" name="Rectangle 11">
            <a:extLst>
              <a:ext uri="{FF2B5EF4-FFF2-40B4-BE49-F238E27FC236}">
                <a16:creationId xmlns:a16="http://schemas.microsoft.com/office/drawing/2014/main" id="{BE84C0B7-C46E-466B-B30A-F1EE84CE70C3}"/>
              </a:ext>
            </a:extLst>
          </p:cNvPr>
          <p:cNvSpPr>
            <a:spLocks noGrp="1"/>
          </p:cNvSpPr>
          <p:nvPr/>
        </p:nvSpPr>
        <p:spPr>
          <a:xfrm>
            <a:off x="571500" y="6520815"/>
            <a:ext cx="13930313" cy="534353"/>
          </a:xfrm>
          <a:prstGeom prst="rect">
            <a:avLst/>
          </a:prstGeom>
          <a:noFill/>
          <a:ln w="0">
            <a:noFill/>
          </a:ln>
        </p:spPr>
        <p:txBody>
          <a:bodyPr>
            <a:noAutofit/>
          </a:bodyPr>
          <a:lstStyle/>
          <a:p>
            <a:pPr>
              <a:buNone/>
              <a:defRPr sz="1780" b="0">
                <a:solidFill>
                  <a:srgbClr val="342D2D"/>
                </a:solidFill>
                <a:latin typeface="Arial"/>
                <a:ea typeface="Arial"/>
                <a:cs typeface="Arial"/>
              </a:defRPr>
            </a:pPr>
            <a:r>
              <a:rPr sz="1780" b="0">
                <a:solidFill>
                  <a:srgbClr val="342D2D"/>
                </a:solidFill>
                <a:latin typeface="Arial"/>
                <a:ea typeface="Arial"/>
                <a:cs typeface="Arial"/>
              </a:rPr>
              <a:t>Tài liệu này mong muốn giúp phụ huynh hiểu các mô hình trường và điều kiện nhập học để có sự chuẩn bị phù hợp cho gia đình. Thông tin được đối chiếu từ CBE, các trường và những báo cáo đã công bố.</a:t>
            </a:r>
          </a:p>
        </p:txBody>
      </p:sp>
    </p:spTree>
    <p:extLst>
      <p:ext uri="{BB962C8B-B14F-4D97-AF65-F5344CB8AC3E}">
        <p14:creationId xmlns:p14="http://schemas.microsoft.com/office/powerpoint/2010/main" val="14759078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84F6A"/>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2785AD4-1E0B-42C3-AE40-EA3EF5924347}"/>
              </a:ext>
            </a:extLst>
          </p:cNvPr>
          <p:cNvSpPr>
            <a:spLocks noGrp="1"/>
          </p:cNvSpPr>
          <p:nvPr/>
        </p:nvSpPr>
        <p:spPr>
          <a:xfrm>
            <a:off x="14192250" y="285750"/>
            <a:ext cx="571500" cy="381000"/>
          </a:xfrm>
          <a:prstGeom prst="rect">
            <a:avLst/>
          </a:prstGeom>
          <a:noFill/>
          <a:ln w="0">
            <a:noFill/>
          </a:ln>
        </p:spPr>
        <p:txBody>
          <a:bodyPr>
            <a:noAutofit/>
          </a:bodyPr>
          <a:lstStyle/>
          <a:p>
            <a:pPr>
              <a:buNone/>
              <a:defRPr sz="1650" b="0">
                <a:solidFill>
                  <a:srgbClr val="FAF6F0"/>
                </a:solidFill>
                <a:latin typeface="Arial"/>
                <a:ea typeface="Arial"/>
                <a:cs typeface="Arial"/>
              </a:defRPr>
            </a:pPr>
            <a:r>
              <a:rPr sz="1650" b="0">
                <a:solidFill>
                  <a:srgbClr val="FAF6F0"/>
                </a:solidFill>
                <a:latin typeface="Arial"/>
                <a:ea typeface="Arial"/>
                <a:cs typeface="Arial"/>
              </a:rPr>
              <a:t>28</a:t>
            </a:r>
          </a:p>
        </p:txBody>
      </p:sp>
      <p:pic>
        <p:nvPicPr>
          <p:cNvPr id="16" name="Picture 19"/>
          <p:cNvPicPr>
            <a:picLocks noChangeAspect="1"/>
          </p:cNvPicPr>
          <p:nvPr/>
        </p:nvPicPr>
        <p:blipFill>
          <a:blip r:embed="rId3"/>
          <a:srcRect l="79" r="79"/>
          <a:stretch>
            <a:fillRect/>
          </a:stretch>
        </p:blipFill>
        <p:spPr>
          <a:xfrm>
            <a:off x="571500" y="1095375"/>
            <a:ext cx="5334000" cy="5972175"/>
          </a:xfrm>
          <a:prstGeom prst="rect">
            <a:avLst/>
          </a:prstGeom>
        </p:spPr>
      </p:pic>
      <p:sp>
        <p:nvSpPr>
          <p:cNvPr id="8" name="Rectangle 7">
            <a:extLst>
              <a:ext uri="{FF2B5EF4-FFF2-40B4-BE49-F238E27FC236}">
                <a16:creationId xmlns:a16="http://schemas.microsoft.com/office/drawing/2014/main" id="{3BA7D588-15EB-43AD-BB08-FA3925095380}"/>
              </a:ext>
            </a:extLst>
          </p:cNvPr>
          <p:cNvSpPr>
            <a:spLocks noGrp="1"/>
          </p:cNvSpPr>
          <p:nvPr/>
        </p:nvSpPr>
        <p:spPr>
          <a:xfrm>
            <a:off x="6810375" y="1095375"/>
            <a:ext cx="7810500" cy="809625"/>
          </a:xfrm>
          <a:prstGeom prst="rect">
            <a:avLst/>
          </a:prstGeom>
          <a:noFill/>
          <a:ln w="0">
            <a:noFill/>
          </a:ln>
        </p:spPr>
        <p:txBody>
          <a:bodyPr>
            <a:noAutofit/>
          </a:bodyPr>
          <a:lstStyle/>
          <a:p>
            <a:pPr>
              <a:buNone/>
              <a:defRPr sz="4800" b="0">
                <a:solidFill>
                  <a:srgbClr val="FAF6F0"/>
                </a:solidFill>
                <a:latin typeface="Cambria"/>
                <a:ea typeface="Cambria"/>
                <a:cs typeface="Cambria"/>
              </a:defRPr>
            </a:pPr>
            <a:r>
              <a:rPr sz="4800" b="0">
                <a:solidFill>
                  <a:srgbClr val="FAF6F0"/>
                </a:solidFill>
                <a:latin typeface="Cambria"/>
                <a:ea typeface="Cambria"/>
                <a:cs typeface="Cambria"/>
              </a:rPr>
              <a:t>Clara Nguyen</a:t>
            </a:r>
          </a:p>
        </p:txBody>
      </p:sp>
      <p:sp>
        <p:nvSpPr>
          <p:cNvPr id="9" name="Rectangle 8">
            <a:extLst>
              <a:ext uri="{FF2B5EF4-FFF2-40B4-BE49-F238E27FC236}">
                <a16:creationId xmlns:a16="http://schemas.microsoft.com/office/drawing/2014/main" id="{236E5F59-22A5-4A29-8872-91C47968FD9C}"/>
              </a:ext>
            </a:extLst>
          </p:cNvPr>
          <p:cNvSpPr>
            <a:spLocks noGrp="1"/>
          </p:cNvSpPr>
          <p:nvPr/>
        </p:nvSpPr>
        <p:spPr>
          <a:xfrm>
            <a:off x="6858000" y="2047875"/>
            <a:ext cx="7810500" cy="619125"/>
          </a:xfrm>
          <a:prstGeom prst="rect">
            <a:avLst/>
          </a:prstGeom>
          <a:noFill/>
          <a:ln w="0">
            <a:noFill/>
          </a:ln>
        </p:spPr>
        <p:txBody>
          <a:bodyPr>
            <a:noAutofit/>
          </a:bodyPr>
          <a:lstStyle/>
          <a:p>
            <a:pPr>
              <a:buNone/>
              <a:defRPr sz="2175" b="0">
                <a:solidFill>
                  <a:srgbClr val="D7E8EE"/>
                </a:solidFill>
                <a:latin typeface="Arial"/>
                <a:ea typeface="Arial"/>
                <a:cs typeface="Arial"/>
              </a:defRPr>
            </a:pPr>
            <a:r>
              <a:rPr sz="2175" b="0">
                <a:solidFill>
                  <a:srgbClr val="D7E8EE"/>
                </a:solidFill>
                <a:latin typeface="Arial"/>
                <a:ea typeface="Arial"/>
                <a:cs typeface="Arial"/>
              </a:rPr>
              <a:t>Calgary REALTOR® and Property Manager</a:t>
            </a:r>
          </a:p>
        </p:txBody>
      </p:sp>
      <p:sp>
        <p:nvSpPr>
          <p:cNvPr id="10" name="Rectangle 9">
            <a:extLst>
              <a:ext uri="{FF2B5EF4-FFF2-40B4-BE49-F238E27FC236}">
                <a16:creationId xmlns:a16="http://schemas.microsoft.com/office/drawing/2014/main" id="{7B099662-B3E1-466D-ADDA-7625364627D7}"/>
              </a:ext>
            </a:extLst>
          </p:cNvPr>
          <p:cNvSpPr>
            <a:spLocks noGrp="1"/>
          </p:cNvSpPr>
          <p:nvPr/>
        </p:nvSpPr>
        <p:spPr>
          <a:xfrm>
            <a:off x="6810375" y="3067050"/>
            <a:ext cx="7810500" cy="1333500"/>
          </a:xfrm>
          <a:prstGeom prst="rect">
            <a:avLst/>
          </a:prstGeom>
          <a:noFill/>
          <a:ln w="0">
            <a:noFill/>
          </a:ln>
        </p:spPr>
        <p:txBody>
          <a:bodyPr>
            <a:noAutofit/>
          </a:bodyPr>
          <a:lstStyle/>
          <a:p>
            <a:pPr>
              <a:buNone/>
              <a:defRPr sz="3150" b="0">
                <a:solidFill>
                  <a:srgbClr val="FAF6F0"/>
                </a:solidFill>
                <a:latin typeface="Cambria"/>
                <a:ea typeface="Cambria"/>
                <a:cs typeface="Cambria"/>
              </a:defRPr>
            </a:pPr>
            <a:r>
              <a:rPr sz="3150" b="0">
                <a:solidFill>
                  <a:srgbClr val="FAF6F0"/>
                </a:solidFill>
                <a:latin typeface="Cambria"/>
                <a:ea typeface="Cambria"/>
                <a:cs typeface="Cambria"/>
              </a:rPr>
              <a:t>Mỗi gia đình có một nhu cầu riêng</a:t>
            </a:r>
          </a:p>
          <a:p>
            <a:pPr>
              <a:buNone/>
              <a:defRPr sz="3150" b="0">
                <a:solidFill>
                  <a:srgbClr val="FAF6F0"/>
                </a:solidFill>
                <a:latin typeface="Cambria"/>
                <a:ea typeface="Cambria"/>
                <a:cs typeface="Cambria"/>
              </a:defRPr>
            </a:pPr>
            <a:r>
              <a:rPr sz="3150" b="0">
                <a:solidFill>
                  <a:srgbClr val="FAF6F0"/>
                </a:solidFill>
                <a:latin typeface="Cambria"/>
                <a:ea typeface="Cambria"/>
                <a:cs typeface="Cambria"/>
              </a:rPr>
              <a:t>khi chọn trường và nơi ở.</a:t>
            </a:r>
          </a:p>
        </p:txBody>
      </p:sp>
      <p:sp>
        <p:nvSpPr>
          <p:cNvPr id="11" name="Rectangle 10">
            <a:extLst>
              <a:ext uri="{FF2B5EF4-FFF2-40B4-BE49-F238E27FC236}">
                <a16:creationId xmlns:a16="http://schemas.microsoft.com/office/drawing/2014/main" id="{1DDAC4CA-71D2-439A-8919-04688927CA55}"/>
              </a:ext>
            </a:extLst>
          </p:cNvPr>
          <p:cNvSpPr>
            <a:spLocks noGrp="1"/>
          </p:cNvSpPr>
          <p:nvPr/>
        </p:nvSpPr>
        <p:spPr>
          <a:xfrm>
            <a:off x="6858000" y="4667250"/>
            <a:ext cx="7524750" cy="1238250"/>
          </a:xfrm>
          <a:prstGeom prst="rect">
            <a:avLst/>
          </a:prstGeom>
          <a:noFill/>
          <a:ln w="0">
            <a:noFill/>
          </a:ln>
        </p:spPr>
        <p:txBody>
          <a:bodyPr>
            <a:noAutofit/>
          </a:bodyPr>
          <a:lstStyle/>
          <a:p>
            <a:pPr>
              <a:buNone/>
              <a:defRPr sz="2325" b="0">
                <a:solidFill>
                  <a:srgbClr val="FAF6F0"/>
                </a:solidFill>
                <a:latin typeface="Arial"/>
                <a:ea typeface="Arial"/>
                <a:cs typeface="Arial"/>
              </a:defRPr>
            </a:pPr>
            <a:r>
              <a:rPr sz="2325" b="0">
                <a:solidFill>
                  <a:srgbClr val="FAF6F0"/>
                </a:solidFill>
                <a:latin typeface="Arial"/>
                <a:ea typeface="Arial"/>
                <a:cs typeface="Arial"/>
              </a:rPr>
              <a:t>Nếu bạn </a:t>
            </a:r>
            <a:r>
              <a:rPr sz="2325">
                <a:solidFill>
                  <a:srgbClr val="FAF6F0"/>
                </a:solidFill>
                <a:latin typeface="Arial"/>
                <a:ea typeface="Arial"/>
                <a:cs typeface="Arial"/>
              </a:rPr>
              <a:t>có những</a:t>
            </a:r>
            <a:r>
              <a:rPr sz="2325" b="0">
                <a:solidFill>
                  <a:srgbClr val="FAF6F0"/>
                </a:solidFill>
                <a:latin typeface="Arial"/>
                <a:ea typeface="Arial"/>
                <a:cs typeface="Arial"/>
              </a:rPr>
              <a:t> băn khoăn về trường học, khu dân cư hoặc việc tìm một ngôi nhà phù hợp với gia đình, hãy liên hệ Clara (Phương) để cùng trao đổi.</a:t>
            </a:r>
          </a:p>
        </p:txBody>
      </p:sp>
      <p:sp>
        <p:nvSpPr>
          <p:cNvPr id="13" name="Rectangle 12">
            <a:extLst>
              <a:ext uri="{FF2B5EF4-FFF2-40B4-BE49-F238E27FC236}">
                <a16:creationId xmlns:a16="http://schemas.microsoft.com/office/drawing/2014/main" id="{9D09D713-2BA2-4DB0-B129-70D37A223C7B}"/>
              </a:ext>
            </a:extLst>
          </p:cNvPr>
          <p:cNvSpPr>
            <a:spLocks noGrp="1"/>
          </p:cNvSpPr>
          <p:nvPr/>
        </p:nvSpPr>
        <p:spPr>
          <a:xfrm>
            <a:off x="6849291" y="6172200"/>
            <a:ext cx="7620000" cy="695325"/>
          </a:xfrm>
          <a:prstGeom prst="rect">
            <a:avLst/>
          </a:prstGeom>
          <a:noFill/>
          <a:ln w="0">
            <a:noFill/>
          </a:ln>
        </p:spPr>
        <p:txBody>
          <a:bodyPr>
            <a:noAutofit/>
          </a:bodyPr>
          <a:lstStyle/>
          <a:p>
            <a:pPr>
              <a:buNone/>
              <a:defRPr sz="4050" b="1">
                <a:solidFill>
                  <a:srgbClr val="FAF6F0"/>
                </a:solidFill>
                <a:latin typeface="Arial"/>
                <a:ea typeface="Arial"/>
                <a:cs typeface="Arial"/>
              </a:defRPr>
            </a:pPr>
            <a:r>
              <a:rPr sz="4050" b="1">
                <a:solidFill>
                  <a:srgbClr val="FAF6F0"/>
                </a:solidFill>
                <a:latin typeface="Arial"/>
                <a:ea typeface="Arial"/>
                <a:cs typeface="Arial"/>
              </a:rPr>
              <a:t>778 836 2495</a:t>
            </a:r>
          </a:p>
        </p:txBody>
      </p:sp>
    </p:spTree>
    <p:extLst>
      <p:ext uri="{BB962C8B-B14F-4D97-AF65-F5344CB8AC3E}">
        <p14:creationId xmlns:p14="http://schemas.microsoft.com/office/powerpoint/2010/main" val="1959689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9743</Words>
  <Application>Microsoft Office PowerPoint</Application>
  <DocSecurity>0</DocSecurity>
  <PresentationFormat>Custom</PresentationFormat>
  <Paragraphs>900</Paragraphs>
  <Slides>28</Slides>
  <Notes>28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Aptos</vt:lpstr>
      <vt:lpstr>Aptos Display</vt:lpstr>
      <vt:lpstr>Arial</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clara.nguyenbiz@gmail.com</cp:lastModifiedBy>
  <cp:revision>1</cp:revision>
  <dcterms:created xsi:type="dcterms:W3CDTF">2026-09-21T20:10:44Z</dcterms:created>
  <dcterms:modified xsi:type="dcterms:W3CDTF">2026-09-28T21:33:34Z</dcterms:modified>
</cp:coreProperties>
</file>